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31" r:id="rId2"/>
    <p:sldId id="350" r:id="rId3"/>
    <p:sldId id="343" r:id="rId4"/>
    <p:sldId id="347" r:id="rId5"/>
    <p:sldId id="348" r:id="rId6"/>
    <p:sldId id="351" r:id="rId7"/>
    <p:sldId id="352" r:id="rId8"/>
  </p:sldIdLst>
  <p:sldSz cx="9144000" cy="6858000" type="screen4x3"/>
  <p:notesSz cx="6805613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8A0000"/>
    <a:srgbClr val="600000"/>
    <a:srgbClr val="FFFFCC"/>
    <a:srgbClr val="FFE1E1"/>
    <a:srgbClr val="FF6FC5"/>
    <a:srgbClr val="262F13"/>
    <a:srgbClr val="B5AC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4660" autoAdjust="0"/>
  </p:normalViewPr>
  <p:slideViewPr>
    <p:cSldViewPr>
      <p:cViewPr>
        <p:scale>
          <a:sx n="75" d="100"/>
          <a:sy n="75" d="100"/>
        </p:scale>
        <p:origin x="-136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68" y="-96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0" tIns="45646" rIns="91290" bIns="45646" numCol="1" anchor="t" anchorCtr="0" compatLnSpc="1">
            <a:prstTxWarp prst="textNoShape">
              <a:avLst/>
            </a:prstTxWarp>
          </a:bodyPr>
          <a:lstStyle>
            <a:lvl1pPr algn="l" defTabSz="912813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0" tIns="45646" rIns="91290" bIns="45646" numCol="1" anchor="t" anchorCtr="0" compatLnSpc="1">
            <a:prstTxWarp prst="textNoShape">
              <a:avLst/>
            </a:prstTxWarp>
          </a:bodyPr>
          <a:lstStyle>
            <a:lvl1pPr algn="r" defTabSz="912813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D9FD2616-D700-4D49-8EFB-9382AD0FE046}" type="datetimeFigureOut">
              <a:rPr lang="zh-TW" altLang="en-US"/>
              <a:pPr>
                <a:defRPr/>
              </a:pPr>
              <a:t>2011/9/15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0" tIns="45646" rIns="91290" bIns="45646" numCol="1" anchor="b" anchorCtr="0" compatLnSpc="1">
            <a:prstTxWarp prst="textNoShape">
              <a:avLst/>
            </a:prstTxWarp>
          </a:bodyPr>
          <a:lstStyle>
            <a:lvl1pPr algn="l" defTabSz="912813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0" tIns="45646" rIns="91290" bIns="45646" numCol="1" anchor="b" anchorCtr="0" compatLnSpc="1">
            <a:prstTxWarp prst="textNoShape">
              <a:avLst/>
            </a:prstTxWarp>
          </a:bodyPr>
          <a:lstStyle>
            <a:lvl1pPr algn="r" defTabSz="912813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48E32979-CF1C-4C3F-AEF9-D7C1E73A46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0" tIns="45646" rIns="91290" bIns="45646" numCol="1" anchor="t" anchorCtr="0" compatLnSpc="1">
            <a:prstTxWarp prst="textNoShape">
              <a:avLst/>
            </a:prstTxWarp>
          </a:bodyPr>
          <a:lstStyle>
            <a:lvl1pPr algn="l" defTabSz="912813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0" tIns="45646" rIns="91290" bIns="45646" numCol="1" anchor="t" anchorCtr="0" compatLnSpc="1">
            <a:prstTxWarp prst="textNoShape">
              <a:avLst/>
            </a:prstTxWarp>
          </a:bodyPr>
          <a:lstStyle>
            <a:lvl1pPr algn="r" defTabSz="912813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053325F4-9D8F-46B7-BC7C-DE058EDA8EDD}" type="datetimeFigureOut">
              <a:rPr lang="zh-TW" altLang="en-US"/>
              <a:pPr>
                <a:defRPr/>
              </a:pPr>
              <a:t>2011/9/15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9" tIns="45650" rIns="91299" bIns="4565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0" tIns="45646" rIns="91290" bIns="45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0" tIns="45646" rIns="91290" bIns="45646" numCol="1" anchor="b" anchorCtr="0" compatLnSpc="1">
            <a:prstTxWarp prst="textNoShape">
              <a:avLst/>
            </a:prstTxWarp>
          </a:bodyPr>
          <a:lstStyle>
            <a:lvl1pPr algn="l" defTabSz="912813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0" tIns="45646" rIns="91290" bIns="45646" numCol="1" anchor="b" anchorCtr="0" compatLnSpc="1">
            <a:prstTxWarp prst="textNoShape">
              <a:avLst/>
            </a:prstTxWarp>
          </a:bodyPr>
          <a:lstStyle>
            <a:lvl1pPr algn="r" defTabSz="912813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EAEBD805-86F0-459C-BEDA-DE2312B1AB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281" tIns="45642" rIns="91281" bIns="45642"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 userDrawn="1"/>
        </p:nvSpPr>
        <p:spPr>
          <a:xfrm>
            <a:off x="0" y="6215063"/>
            <a:ext cx="9144000" cy="642937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cxnSp>
        <p:nvCxnSpPr>
          <p:cNvPr id="6" name="直線接點 19"/>
          <p:cNvCxnSpPr/>
          <p:nvPr userDrawn="1"/>
        </p:nvCxnSpPr>
        <p:spPr>
          <a:xfrm rot="10800000" flipH="1">
            <a:off x="0" y="6784975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20"/>
          <p:cNvSpPr/>
          <p:nvPr userDrawn="1"/>
        </p:nvSpPr>
        <p:spPr>
          <a:xfrm>
            <a:off x="0" y="6572250"/>
            <a:ext cx="1928813" cy="160338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000" b="1" dirty="0">
                <a:latin typeface="Dotum" pitchFamily="34" charset="-127"/>
                <a:ea typeface="Dotum" pitchFamily="34" charset="-127"/>
              </a:rPr>
              <a:t>Professional &amp; Workmanlike </a:t>
            </a:r>
            <a:endParaRPr kumimoji="0" lang="zh-TW" altLang="en-US" sz="1000" b="1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8" name="矩形 11"/>
          <p:cNvSpPr/>
          <p:nvPr userDrawn="1"/>
        </p:nvSpPr>
        <p:spPr>
          <a:xfrm>
            <a:off x="0" y="6215063"/>
            <a:ext cx="1143000" cy="357187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bg1"/>
                </a:solidFill>
                <a:latin typeface="華康儷粗黑" pitchFamily="49" charset="-120"/>
                <a:ea typeface="華康儷粗黑" pitchFamily="49" charset="-120"/>
              </a:rPr>
              <a:t>永大集團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TW" altLang="en-US" sz="4400" b="1" kern="1200">
                <a:solidFill>
                  <a:srgbClr val="8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1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</p:txBody>
      </p:sp>
      <p:sp>
        <p:nvSpPr>
          <p:cNvPr id="13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00364" y="6400840"/>
            <a:ext cx="4214842" cy="242870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Char char="u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8643938" y="6411913"/>
            <a:ext cx="419100" cy="231775"/>
          </a:xfr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53AEE43-2BD7-4E3F-94D2-9FD05D31293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2"/>
          <p:cNvSpPr/>
          <p:nvPr userDrawn="1"/>
        </p:nvSpPr>
        <p:spPr>
          <a:xfrm>
            <a:off x="0" y="6215063"/>
            <a:ext cx="9144000" cy="642937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cxnSp>
        <p:nvCxnSpPr>
          <p:cNvPr id="6" name="直線接點 16"/>
          <p:cNvCxnSpPr/>
          <p:nvPr userDrawn="1"/>
        </p:nvCxnSpPr>
        <p:spPr>
          <a:xfrm rot="10800000" flipH="1">
            <a:off x="0" y="6784975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20"/>
          <p:cNvSpPr/>
          <p:nvPr userDrawn="1"/>
        </p:nvSpPr>
        <p:spPr>
          <a:xfrm>
            <a:off x="0" y="6572250"/>
            <a:ext cx="1928813" cy="160338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000" b="1" dirty="0">
                <a:latin typeface="Dotum" pitchFamily="34" charset="-127"/>
                <a:ea typeface="Dotum" pitchFamily="34" charset="-127"/>
              </a:rPr>
              <a:t>Professional &amp; Workmanlike </a:t>
            </a:r>
            <a:endParaRPr kumimoji="0" lang="zh-TW" altLang="en-US" sz="1000" b="1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8" name="矩形 11"/>
          <p:cNvSpPr/>
          <p:nvPr userDrawn="1"/>
        </p:nvSpPr>
        <p:spPr>
          <a:xfrm>
            <a:off x="0" y="6215063"/>
            <a:ext cx="1143000" cy="357187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bg1"/>
                </a:solidFill>
                <a:latin typeface="華康儷粗黑" pitchFamily="49" charset="-120"/>
                <a:ea typeface="華康儷粗黑" pitchFamily="49" charset="-120"/>
              </a:rPr>
              <a:t>永大集團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2" name="文字版面配置區 3"/>
          <p:cNvSpPr>
            <a:spLocks noGrp="1"/>
          </p:cNvSpPr>
          <p:nvPr>
            <p:ph type="body" sz="half" idx="10"/>
          </p:nvPr>
        </p:nvSpPr>
        <p:spPr>
          <a:xfrm>
            <a:off x="3000364" y="6400840"/>
            <a:ext cx="4214842" cy="242870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Char char="u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8643938" y="6411913"/>
            <a:ext cx="419100" cy="231775"/>
          </a:xfr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C5C5B84-4A88-473E-AAE3-A44A5AE6C21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8"/>
          <p:cNvSpPr/>
          <p:nvPr userDrawn="1"/>
        </p:nvSpPr>
        <p:spPr>
          <a:xfrm>
            <a:off x="0" y="6215063"/>
            <a:ext cx="9144000" cy="642937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cxnSp>
        <p:nvCxnSpPr>
          <p:cNvPr id="6" name="直線接點 22"/>
          <p:cNvCxnSpPr/>
          <p:nvPr userDrawn="1"/>
        </p:nvCxnSpPr>
        <p:spPr>
          <a:xfrm rot="10800000" flipH="1">
            <a:off x="0" y="6784975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20"/>
          <p:cNvSpPr/>
          <p:nvPr userDrawn="1"/>
        </p:nvSpPr>
        <p:spPr>
          <a:xfrm>
            <a:off x="0" y="6572250"/>
            <a:ext cx="1928813" cy="160338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000" b="1" dirty="0">
                <a:latin typeface="Dotum" pitchFamily="34" charset="-127"/>
                <a:ea typeface="Dotum" pitchFamily="34" charset="-127"/>
              </a:rPr>
              <a:t>Professional &amp; Workmanlike </a:t>
            </a:r>
            <a:endParaRPr kumimoji="0" lang="zh-TW" altLang="en-US" sz="1000" b="1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8" name="矩形 11"/>
          <p:cNvSpPr/>
          <p:nvPr userDrawn="1"/>
        </p:nvSpPr>
        <p:spPr>
          <a:xfrm>
            <a:off x="0" y="6215063"/>
            <a:ext cx="1143000" cy="357187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bg1"/>
                </a:solidFill>
                <a:latin typeface="華康儷粗黑" pitchFamily="49" charset="-120"/>
                <a:ea typeface="華康儷粗黑" pitchFamily="49" charset="-120"/>
              </a:rPr>
              <a:t>永大集團</a:t>
            </a: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2" name="文字版面配置區 3"/>
          <p:cNvSpPr>
            <a:spLocks noGrp="1"/>
          </p:cNvSpPr>
          <p:nvPr>
            <p:ph type="body" sz="half" idx="10"/>
          </p:nvPr>
        </p:nvSpPr>
        <p:spPr>
          <a:xfrm>
            <a:off x="3000364" y="6400840"/>
            <a:ext cx="4214842" cy="242870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Char char="u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8643938" y="6411913"/>
            <a:ext cx="419100" cy="231775"/>
          </a:xfr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47AB1A-BE4D-4864-8804-C2F674954F1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2"/>
          <p:cNvSpPr/>
          <p:nvPr userDrawn="1"/>
        </p:nvSpPr>
        <p:spPr>
          <a:xfrm>
            <a:off x="0" y="6215063"/>
            <a:ext cx="9144000" cy="642937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cxnSp>
        <p:nvCxnSpPr>
          <p:cNvPr id="6" name="直線接點 16"/>
          <p:cNvCxnSpPr/>
          <p:nvPr userDrawn="1"/>
        </p:nvCxnSpPr>
        <p:spPr>
          <a:xfrm rot="10800000" flipH="1">
            <a:off x="0" y="6784975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20"/>
          <p:cNvSpPr/>
          <p:nvPr userDrawn="1"/>
        </p:nvSpPr>
        <p:spPr>
          <a:xfrm>
            <a:off x="0" y="6572250"/>
            <a:ext cx="1928813" cy="160338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000" b="1" dirty="0">
                <a:latin typeface="Dotum" pitchFamily="34" charset="-127"/>
                <a:ea typeface="Dotum" pitchFamily="34" charset="-127"/>
              </a:rPr>
              <a:t>Professional &amp; Workmanlike </a:t>
            </a:r>
            <a:endParaRPr kumimoji="0" lang="zh-TW" altLang="en-US" sz="1000" b="1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8" name="矩形 11"/>
          <p:cNvSpPr/>
          <p:nvPr userDrawn="1"/>
        </p:nvSpPr>
        <p:spPr>
          <a:xfrm>
            <a:off x="0" y="6215063"/>
            <a:ext cx="1143000" cy="357187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bg1"/>
                </a:solidFill>
                <a:latin typeface="華康儷粗黑" pitchFamily="49" charset="-120"/>
                <a:ea typeface="華康儷粗黑" pitchFamily="49" charset="-120"/>
              </a:rPr>
              <a:t>永大集團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00364" y="6400840"/>
            <a:ext cx="4214842" cy="242870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Char char="u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8643938" y="6411913"/>
            <a:ext cx="419100" cy="231775"/>
          </a:xfr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9C17780-5ABC-4BC5-A1BB-D07A2B931AA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2"/>
          <p:cNvSpPr/>
          <p:nvPr userDrawn="1"/>
        </p:nvSpPr>
        <p:spPr>
          <a:xfrm>
            <a:off x="0" y="6215063"/>
            <a:ext cx="9144000" cy="642937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cxnSp>
        <p:nvCxnSpPr>
          <p:cNvPr id="6" name="直線接點 16"/>
          <p:cNvCxnSpPr/>
          <p:nvPr userDrawn="1"/>
        </p:nvCxnSpPr>
        <p:spPr>
          <a:xfrm rot="10800000" flipH="1">
            <a:off x="0" y="6784975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20"/>
          <p:cNvSpPr/>
          <p:nvPr userDrawn="1"/>
        </p:nvSpPr>
        <p:spPr>
          <a:xfrm>
            <a:off x="0" y="6572250"/>
            <a:ext cx="1928813" cy="160338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000" b="1" dirty="0">
                <a:latin typeface="Dotum" pitchFamily="34" charset="-127"/>
                <a:ea typeface="Dotum" pitchFamily="34" charset="-127"/>
              </a:rPr>
              <a:t>Professional &amp; Workmanlike </a:t>
            </a:r>
            <a:endParaRPr kumimoji="0" lang="zh-TW" altLang="en-US" sz="1000" b="1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8" name="矩形 11"/>
          <p:cNvSpPr/>
          <p:nvPr userDrawn="1"/>
        </p:nvSpPr>
        <p:spPr>
          <a:xfrm>
            <a:off x="0" y="6215063"/>
            <a:ext cx="1143000" cy="357187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bg1"/>
                </a:solidFill>
                <a:latin typeface="華康儷粗黑" pitchFamily="49" charset="-120"/>
                <a:ea typeface="華康儷粗黑" pitchFamily="49" charset="-120"/>
              </a:rPr>
              <a:t>永大集團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00364" y="6400840"/>
            <a:ext cx="4214842" cy="242870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Char char="u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8643938" y="6411913"/>
            <a:ext cx="419100" cy="231775"/>
          </a:xfr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74F6491-A6B3-4F2A-A1C2-89BDD43F641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3"/>
          <p:cNvSpPr/>
          <p:nvPr userDrawn="1"/>
        </p:nvSpPr>
        <p:spPr>
          <a:xfrm>
            <a:off x="0" y="6215063"/>
            <a:ext cx="9144000" cy="642937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cxnSp>
        <p:nvCxnSpPr>
          <p:cNvPr id="7" name="直線接點 17"/>
          <p:cNvCxnSpPr/>
          <p:nvPr userDrawn="1"/>
        </p:nvCxnSpPr>
        <p:spPr>
          <a:xfrm rot="10800000" flipH="1">
            <a:off x="0" y="6784975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20"/>
          <p:cNvSpPr/>
          <p:nvPr userDrawn="1"/>
        </p:nvSpPr>
        <p:spPr>
          <a:xfrm>
            <a:off x="0" y="6572250"/>
            <a:ext cx="1928813" cy="160338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000" b="1" dirty="0">
                <a:latin typeface="Dotum" pitchFamily="34" charset="-127"/>
                <a:ea typeface="Dotum" pitchFamily="34" charset="-127"/>
              </a:rPr>
              <a:t>Professional &amp; Workmanlike </a:t>
            </a:r>
            <a:endParaRPr kumimoji="0" lang="zh-TW" altLang="en-US" sz="1000" b="1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9" name="矩形 11"/>
          <p:cNvSpPr/>
          <p:nvPr userDrawn="1"/>
        </p:nvSpPr>
        <p:spPr>
          <a:xfrm>
            <a:off x="0" y="6215063"/>
            <a:ext cx="1143000" cy="357187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bg1"/>
                </a:solidFill>
                <a:latin typeface="華康儷粗黑" pitchFamily="49" charset="-120"/>
                <a:ea typeface="華康儷粗黑" pitchFamily="49" charset="-120"/>
              </a:rPr>
              <a:t>永大集團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1" name="文字版面配置區 3"/>
          <p:cNvSpPr>
            <a:spLocks noGrp="1"/>
          </p:cNvSpPr>
          <p:nvPr>
            <p:ph type="body" sz="half" idx="10"/>
          </p:nvPr>
        </p:nvSpPr>
        <p:spPr>
          <a:xfrm>
            <a:off x="3000364" y="6400840"/>
            <a:ext cx="4214842" cy="242870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Char char="u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8643938" y="6411913"/>
            <a:ext cx="419100" cy="231775"/>
          </a:xfr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EC64E6-F833-4B1B-A2F5-D370E77DDF0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5"/>
          <p:cNvSpPr/>
          <p:nvPr userDrawn="1"/>
        </p:nvSpPr>
        <p:spPr>
          <a:xfrm>
            <a:off x="0" y="6215063"/>
            <a:ext cx="9144000" cy="642937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cxnSp>
        <p:nvCxnSpPr>
          <p:cNvPr id="9" name="直線接點 19"/>
          <p:cNvCxnSpPr/>
          <p:nvPr userDrawn="1"/>
        </p:nvCxnSpPr>
        <p:spPr>
          <a:xfrm rot="10800000" flipH="1">
            <a:off x="0" y="6784975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20"/>
          <p:cNvSpPr/>
          <p:nvPr userDrawn="1"/>
        </p:nvSpPr>
        <p:spPr>
          <a:xfrm>
            <a:off x="0" y="6572250"/>
            <a:ext cx="1928813" cy="160338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000" b="1" dirty="0">
                <a:latin typeface="Dotum" pitchFamily="34" charset="-127"/>
                <a:ea typeface="Dotum" pitchFamily="34" charset="-127"/>
              </a:rPr>
              <a:t>Professional &amp; Workmanlike </a:t>
            </a:r>
            <a:endParaRPr kumimoji="0" lang="zh-TW" altLang="en-US" sz="1000" b="1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1" name="矩形 11"/>
          <p:cNvSpPr/>
          <p:nvPr userDrawn="1"/>
        </p:nvSpPr>
        <p:spPr>
          <a:xfrm>
            <a:off x="0" y="6215063"/>
            <a:ext cx="1143000" cy="357187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bg1"/>
                </a:solidFill>
                <a:latin typeface="華康儷粗黑" pitchFamily="49" charset="-120"/>
                <a:ea typeface="華康儷粗黑" pitchFamily="49" charset="-120"/>
              </a:rPr>
              <a:t>永大集團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rgbClr val="8A0000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rgbClr val="8A0000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3" name="文字版面配置區 3"/>
          <p:cNvSpPr>
            <a:spLocks noGrp="1"/>
          </p:cNvSpPr>
          <p:nvPr>
            <p:ph type="body" sz="half" idx="10"/>
          </p:nvPr>
        </p:nvSpPr>
        <p:spPr>
          <a:xfrm>
            <a:off x="3000364" y="6400840"/>
            <a:ext cx="4214842" cy="242870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Char char="u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8643938" y="6411913"/>
            <a:ext cx="419100" cy="231775"/>
          </a:xfr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5E1916-BD17-4CFB-A514-DD32476733B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0"/>
          <p:cNvSpPr/>
          <p:nvPr userDrawn="1"/>
        </p:nvSpPr>
        <p:spPr>
          <a:xfrm>
            <a:off x="0" y="6215063"/>
            <a:ext cx="9144000" cy="642937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cxnSp>
        <p:nvCxnSpPr>
          <p:cNvPr id="4" name="直線接點 14"/>
          <p:cNvCxnSpPr/>
          <p:nvPr userDrawn="1"/>
        </p:nvCxnSpPr>
        <p:spPr>
          <a:xfrm rot="10800000" flipH="1">
            <a:off x="0" y="6784975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20"/>
          <p:cNvSpPr/>
          <p:nvPr userDrawn="1"/>
        </p:nvSpPr>
        <p:spPr>
          <a:xfrm>
            <a:off x="0" y="6572250"/>
            <a:ext cx="1928813" cy="160338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000" b="1" dirty="0">
                <a:latin typeface="Dotum" pitchFamily="34" charset="-127"/>
                <a:ea typeface="Dotum" pitchFamily="34" charset="-127"/>
              </a:rPr>
              <a:t>Professional &amp; Workmanlike </a:t>
            </a:r>
            <a:endParaRPr kumimoji="0" lang="zh-TW" altLang="en-US" sz="1000" b="1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6" name="矩形 11"/>
          <p:cNvSpPr/>
          <p:nvPr userDrawn="1"/>
        </p:nvSpPr>
        <p:spPr>
          <a:xfrm>
            <a:off x="0" y="6215063"/>
            <a:ext cx="1143000" cy="357187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bg1"/>
                </a:solidFill>
                <a:latin typeface="華康儷粗黑" pitchFamily="49" charset="-120"/>
                <a:ea typeface="華康儷粗黑" pitchFamily="49" charset="-120"/>
              </a:rPr>
              <a:t>永大集團</a:t>
            </a:r>
          </a:p>
        </p:txBody>
      </p:sp>
      <p:sp>
        <p:nvSpPr>
          <p:cNvPr id="18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00364" y="6400840"/>
            <a:ext cx="4214842" cy="242870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Char char="u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8643938" y="6411913"/>
            <a:ext cx="419100" cy="231775"/>
          </a:xfr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FAE188C-854C-44AA-8CDA-53CBEB20ABA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3"/>
          <p:cNvSpPr/>
          <p:nvPr userDrawn="1"/>
        </p:nvSpPr>
        <p:spPr>
          <a:xfrm>
            <a:off x="0" y="6215063"/>
            <a:ext cx="9144000" cy="642937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cxnSp>
        <p:nvCxnSpPr>
          <p:cNvPr id="7" name="直線接點 17"/>
          <p:cNvCxnSpPr/>
          <p:nvPr userDrawn="1"/>
        </p:nvCxnSpPr>
        <p:spPr>
          <a:xfrm rot="10800000" flipH="1">
            <a:off x="0" y="6784975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20"/>
          <p:cNvSpPr/>
          <p:nvPr userDrawn="1"/>
        </p:nvSpPr>
        <p:spPr>
          <a:xfrm>
            <a:off x="0" y="6572250"/>
            <a:ext cx="1928813" cy="160338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000" b="1" dirty="0">
                <a:latin typeface="Dotum" pitchFamily="34" charset="-127"/>
                <a:ea typeface="Dotum" pitchFamily="34" charset="-127"/>
              </a:rPr>
              <a:t>Professional &amp; Workmanlike </a:t>
            </a:r>
            <a:endParaRPr kumimoji="0" lang="zh-TW" altLang="en-US" sz="1000" b="1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9" name="矩形 11"/>
          <p:cNvSpPr/>
          <p:nvPr userDrawn="1"/>
        </p:nvSpPr>
        <p:spPr>
          <a:xfrm>
            <a:off x="0" y="6215063"/>
            <a:ext cx="1143000" cy="357187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bg1"/>
                </a:solidFill>
                <a:latin typeface="華康儷粗黑" pitchFamily="49" charset="-120"/>
                <a:ea typeface="華康儷粗黑" pitchFamily="49" charset="-120"/>
              </a:rPr>
              <a:t>永大集團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8A0000"/>
          </a:solidFill>
        </p:spPr>
        <p:txBody>
          <a:bodyPr>
            <a:norm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文字版面配置區 3"/>
          <p:cNvSpPr>
            <a:spLocks noGrp="1"/>
          </p:cNvSpPr>
          <p:nvPr>
            <p:ph type="body" sz="half" idx="10"/>
          </p:nvPr>
        </p:nvSpPr>
        <p:spPr>
          <a:xfrm>
            <a:off x="3000364" y="6400840"/>
            <a:ext cx="4214842" cy="242870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Char char="u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8643938" y="6411913"/>
            <a:ext cx="419100" cy="231775"/>
          </a:xfr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712AE7A-176E-43D8-A41A-81C2F916729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3"/>
          <p:cNvSpPr/>
          <p:nvPr userDrawn="1"/>
        </p:nvSpPr>
        <p:spPr>
          <a:xfrm>
            <a:off x="0" y="6215063"/>
            <a:ext cx="9144000" cy="642937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cxnSp>
        <p:nvCxnSpPr>
          <p:cNvPr id="7" name="直線接點 17"/>
          <p:cNvCxnSpPr/>
          <p:nvPr userDrawn="1"/>
        </p:nvCxnSpPr>
        <p:spPr>
          <a:xfrm rot="10800000" flipH="1">
            <a:off x="0" y="6784975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20"/>
          <p:cNvSpPr/>
          <p:nvPr userDrawn="1"/>
        </p:nvSpPr>
        <p:spPr>
          <a:xfrm>
            <a:off x="0" y="6572250"/>
            <a:ext cx="1928813" cy="160338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000" b="1" dirty="0">
                <a:latin typeface="Dotum" pitchFamily="34" charset="-127"/>
                <a:ea typeface="Dotum" pitchFamily="34" charset="-127"/>
              </a:rPr>
              <a:t>Professional &amp; Workmanlike </a:t>
            </a:r>
            <a:endParaRPr kumimoji="0" lang="zh-TW" altLang="en-US" sz="1000" b="1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9" name="矩形 11"/>
          <p:cNvSpPr/>
          <p:nvPr userDrawn="1"/>
        </p:nvSpPr>
        <p:spPr>
          <a:xfrm>
            <a:off x="0" y="6215063"/>
            <a:ext cx="1143000" cy="357187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bg1"/>
                </a:solidFill>
                <a:latin typeface="華康儷粗黑" pitchFamily="49" charset="-120"/>
                <a:ea typeface="華康儷粗黑" pitchFamily="49" charset="-120"/>
              </a:rPr>
              <a:t>永大集團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rgbClr val="8A0000"/>
          </a:solidFill>
        </p:spPr>
        <p:txBody>
          <a:bodyPr anchor="b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文字版面配置區 3"/>
          <p:cNvSpPr>
            <a:spLocks noGrp="1"/>
          </p:cNvSpPr>
          <p:nvPr>
            <p:ph type="body" sz="half" idx="10"/>
          </p:nvPr>
        </p:nvSpPr>
        <p:spPr>
          <a:xfrm>
            <a:off x="3000364" y="6400840"/>
            <a:ext cx="4214842" cy="242870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Char char="u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8643938" y="6411913"/>
            <a:ext cx="419100" cy="231775"/>
          </a:xfr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C618346-F6A3-4626-9465-BC32DFC8036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 userDrawn="1"/>
        </p:nvSpPr>
        <p:spPr>
          <a:xfrm>
            <a:off x="285750" y="5857875"/>
            <a:ext cx="3643313" cy="214313"/>
          </a:xfrm>
          <a:prstGeom prst="rect">
            <a:avLst/>
          </a:prstGeom>
          <a:solidFill>
            <a:srgbClr val="8A0000"/>
          </a:solidFill>
        </p:spPr>
        <p:txBody>
          <a:bodyPr anchor="b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mtClean="0">
                <a:latin typeface="微軟正黑體" pitchFamily="34" charset="-120"/>
                <a:ea typeface="微軟正黑體" pitchFamily="34" charset="-120"/>
                <a:cs typeface="+mj-cs"/>
              </a:rPr>
              <a:t>按一下以編輯母片標題樣式</a:t>
            </a:r>
            <a:endParaRPr kumimoji="0" lang="zh-TW" altLang="en-US"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8" name="標題 1"/>
          <p:cNvSpPr txBox="1">
            <a:spLocks/>
          </p:cNvSpPr>
          <p:nvPr userDrawn="1"/>
        </p:nvSpPr>
        <p:spPr>
          <a:xfrm>
            <a:off x="4071938" y="5857875"/>
            <a:ext cx="4929187" cy="214313"/>
          </a:xfrm>
          <a:prstGeom prst="rect">
            <a:avLst/>
          </a:prstGeom>
          <a:solidFill>
            <a:srgbClr val="8A0000"/>
          </a:solidFill>
        </p:spPr>
        <p:txBody>
          <a:bodyPr anchor="b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mtClean="0">
                <a:latin typeface="微軟正黑體" pitchFamily="34" charset="-120"/>
                <a:ea typeface="微軟正黑體" pitchFamily="34" charset="-120"/>
                <a:cs typeface="+mj-cs"/>
              </a:rPr>
              <a:t>按一下以編輯母片標題樣式</a:t>
            </a:r>
            <a:endParaRPr kumimoji="0" lang="zh-TW" altLang="en-US"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矩形 18"/>
          <p:cNvSpPr/>
          <p:nvPr userDrawn="1"/>
        </p:nvSpPr>
        <p:spPr>
          <a:xfrm>
            <a:off x="0" y="6215063"/>
            <a:ext cx="9144000" cy="642937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cxnSp>
        <p:nvCxnSpPr>
          <p:cNvPr id="10" name="直線接點 22"/>
          <p:cNvCxnSpPr/>
          <p:nvPr userDrawn="1"/>
        </p:nvCxnSpPr>
        <p:spPr>
          <a:xfrm rot="10800000" flipH="1">
            <a:off x="0" y="6784975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20"/>
          <p:cNvSpPr/>
          <p:nvPr userDrawn="1"/>
        </p:nvSpPr>
        <p:spPr>
          <a:xfrm>
            <a:off x="0" y="6572250"/>
            <a:ext cx="1928813" cy="160338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000" b="1" dirty="0">
                <a:latin typeface="Dotum" pitchFamily="34" charset="-127"/>
                <a:ea typeface="Dotum" pitchFamily="34" charset="-127"/>
              </a:rPr>
              <a:t>Professional &amp; Workmanlike </a:t>
            </a:r>
            <a:endParaRPr kumimoji="0" lang="zh-TW" altLang="en-US" sz="1000" b="1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4" name="矩形 11"/>
          <p:cNvSpPr/>
          <p:nvPr userDrawn="1"/>
        </p:nvSpPr>
        <p:spPr>
          <a:xfrm>
            <a:off x="0" y="6215063"/>
            <a:ext cx="1143000" cy="357187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chemeClr val="bg1"/>
                </a:solidFill>
                <a:latin typeface="華康儷粗黑" pitchFamily="49" charset="-120"/>
                <a:ea typeface="華康儷粗黑" pitchFamily="49" charset="-120"/>
              </a:rPr>
              <a:t>永大集團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2857496"/>
            <a:ext cx="3643338" cy="214314"/>
          </a:xfrm>
          <a:solidFill>
            <a:srgbClr val="8A0000"/>
          </a:solidFill>
        </p:spPr>
        <p:txBody>
          <a:bodyPr anchor="b">
            <a:noAutofit/>
          </a:bodyPr>
          <a:lstStyle>
            <a:lvl1pPr algn="l">
              <a:defRPr sz="105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85720" y="214291"/>
            <a:ext cx="3643338" cy="25717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11" name="圖片版面配置區 2"/>
          <p:cNvSpPr>
            <a:spLocks noGrp="1"/>
          </p:cNvSpPr>
          <p:nvPr>
            <p:ph type="pic" idx="13"/>
          </p:nvPr>
        </p:nvSpPr>
        <p:spPr>
          <a:xfrm>
            <a:off x="285720" y="3214686"/>
            <a:ext cx="3643338" cy="25717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12" name="圖片版面配置區 2"/>
          <p:cNvSpPr>
            <a:spLocks noGrp="1"/>
          </p:cNvSpPr>
          <p:nvPr>
            <p:ph type="pic" idx="14"/>
          </p:nvPr>
        </p:nvSpPr>
        <p:spPr>
          <a:xfrm>
            <a:off x="4071934" y="214290"/>
            <a:ext cx="4929222" cy="557216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26" name="文字版面配置區 3"/>
          <p:cNvSpPr>
            <a:spLocks noGrp="1"/>
          </p:cNvSpPr>
          <p:nvPr>
            <p:ph type="body" sz="half" idx="10"/>
          </p:nvPr>
        </p:nvSpPr>
        <p:spPr>
          <a:xfrm>
            <a:off x="3000364" y="6400840"/>
            <a:ext cx="4214842" cy="242870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Char char="u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15"/>
          </p:nvPr>
        </p:nvSpPr>
        <p:spPr>
          <a:xfrm>
            <a:off x="8643938" y="6411913"/>
            <a:ext cx="419100" cy="231775"/>
          </a:xfr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6BF829B-D214-4A3E-AEA4-286A8DDC4E0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7" descr="20061216112650838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43938" y="6350000"/>
            <a:ext cx="4191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8A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F238752-826D-4798-A0DC-91553A82961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8A0000"/>
          </a:solidFill>
          <a:latin typeface="微軟正黑體" pitchFamily="34" charset="-120"/>
          <a:ea typeface="華康綜藝體" pitchFamily="49" charset="-120"/>
          <a:cs typeface="華康綜藝體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A0000"/>
          </a:solidFill>
          <a:latin typeface="微軟正黑體" pitchFamily="34" charset="-120"/>
          <a:ea typeface="華康綜藝體"/>
          <a:cs typeface="華康綜藝體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A0000"/>
          </a:solidFill>
          <a:latin typeface="微軟正黑體" pitchFamily="34" charset="-120"/>
          <a:ea typeface="華康綜藝體"/>
          <a:cs typeface="華康綜藝體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A0000"/>
          </a:solidFill>
          <a:latin typeface="微軟正黑體" pitchFamily="34" charset="-120"/>
          <a:ea typeface="華康綜藝體"/>
          <a:cs typeface="華康綜藝體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A0000"/>
          </a:solidFill>
          <a:latin typeface="微軟正黑體" pitchFamily="34" charset="-120"/>
          <a:ea typeface="華康綜藝體"/>
          <a:cs typeface="華康綜藝體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A0000"/>
          </a:solidFill>
          <a:latin typeface="微軟正黑體" pitchFamily="34" charset="-120"/>
          <a:ea typeface="華康綜藝體"/>
          <a:cs typeface="華康綜藝體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A0000"/>
          </a:solidFill>
          <a:latin typeface="微軟正黑體" pitchFamily="34" charset="-120"/>
          <a:ea typeface="華康綜藝體"/>
          <a:cs typeface="華康綜藝體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A0000"/>
          </a:solidFill>
          <a:latin typeface="微軟正黑體" pitchFamily="34" charset="-120"/>
          <a:ea typeface="華康綜藝體"/>
          <a:cs typeface="華康綜藝體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A0000"/>
          </a:solidFill>
          <a:latin typeface="微軟正黑體" pitchFamily="34" charset="-120"/>
          <a:ea typeface="華康綜藝體"/>
          <a:cs typeface="華康綜藝體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oleObject" Target="../embeddings/oleObject1.bin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字方塊 22"/>
          <p:cNvSpPr txBox="1">
            <a:spLocks noChangeArrowheads="1"/>
          </p:cNvSpPr>
          <p:nvPr/>
        </p:nvSpPr>
        <p:spPr bwMode="auto">
          <a:xfrm>
            <a:off x="971550" y="908050"/>
            <a:ext cx="727233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400" b="1" dirty="0">
                <a:solidFill>
                  <a:srgbClr val="8A0000"/>
                </a:solidFill>
                <a:latin typeface="新細明體" charset="-120"/>
              </a:rPr>
              <a:t>永</a:t>
            </a:r>
            <a:r>
              <a:rPr kumimoji="0" lang="zh-TW" altLang="en-US" sz="4400" b="1" dirty="0" smtClean="0">
                <a:solidFill>
                  <a:srgbClr val="8A0000"/>
                </a:solidFill>
                <a:latin typeface="新細明體" charset="-120"/>
              </a:rPr>
              <a:t>大集團</a:t>
            </a:r>
            <a:endParaRPr kumimoji="0" lang="zh-TW" altLang="en-US" sz="4400" b="1" dirty="0">
              <a:solidFill>
                <a:srgbClr val="8A0000"/>
              </a:solidFill>
              <a:latin typeface="新細明體" charset="-120"/>
            </a:endParaRPr>
          </a:p>
          <a:p>
            <a:pPr algn="ctr"/>
            <a:r>
              <a:rPr kumimoji="0" lang="zh-TW" altLang="en-US" sz="4400" b="1" dirty="0" smtClean="0">
                <a:solidFill>
                  <a:srgbClr val="8A0000"/>
                </a:solidFill>
                <a:latin typeface="新細明體" charset="-120"/>
              </a:rPr>
              <a:t>宛平南路</a:t>
            </a:r>
            <a:r>
              <a:rPr kumimoji="0" lang="en-US" altLang="zh-TW" sz="4400" b="1" dirty="0" smtClean="0">
                <a:solidFill>
                  <a:srgbClr val="8A0000"/>
                </a:solidFill>
                <a:latin typeface="新細明體" charset="-120"/>
              </a:rPr>
              <a:t>88</a:t>
            </a:r>
            <a:r>
              <a:rPr kumimoji="0" lang="zh-TW" altLang="en-US" sz="4400" b="1" dirty="0" smtClean="0">
                <a:solidFill>
                  <a:srgbClr val="8A0000"/>
                </a:solidFill>
                <a:latin typeface="新細明體" charset="-120"/>
              </a:rPr>
              <a:t>號項目說明</a:t>
            </a:r>
            <a:endParaRPr kumimoji="0" lang="zh-TW" altLang="en-US" sz="4400" b="1" dirty="0">
              <a:solidFill>
                <a:srgbClr val="8A0000"/>
              </a:solidFill>
              <a:latin typeface="新細明體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67944" y="6309320"/>
            <a:ext cx="28083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dirty="0" smtClean="0">
                <a:solidFill>
                  <a:schemeClr val="bg1"/>
                </a:solidFill>
              </a:rPr>
              <a:t>地址</a:t>
            </a:r>
            <a:r>
              <a:rPr lang="zh-TW" altLang="en-US" sz="1200" dirty="0" smtClean="0">
                <a:solidFill>
                  <a:schemeClr val="bg1"/>
                </a:solidFill>
              </a:rPr>
              <a:t>：上海市虹許路</a:t>
            </a:r>
            <a:r>
              <a:rPr lang="en-US" altLang="zh-TW" sz="1200" dirty="0" smtClean="0">
                <a:solidFill>
                  <a:schemeClr val="bg1"/>
                </a:solidFill>
              </a:rPr>
              <a:t>528</a:t>
            </a:r>
            <a:r>
              <a:rPr lang="zh-TW" altLang="en-US" sz="1200" dirty="0" smtClean="0">
                <a:solidFill>
                  <a:schemeClr val="bg1"/>
                </a:solidFill>
              </a:rPr>
              <a:t>號</a:t>
            </a:r>
            <a:r>
              <a:rPr lang="en-US" altLang="zh-TW" sz="1200" dirty="0" smtClean="0">
                <a:solidFill>
                  <a:schemeClr val="bg1"/>
                </a:solidFill>
              </a:rPr>
              <a:t>19</a:t>
            </a:r>
            <a:r>
              <a:rPr lang="zh-TW" altLang="en-US" sz="1200" dirty="0" smtClean="0">
                <a:solidFill>
                  <a:schemeClr val="bg1"/>
                </a:solidFill>
              </a:rPr>
              <a:t>樓 </a:t>
            </a:r>
            <a:r>
              <a:rPr lang="en-US" altLang="zh-TW" sz="1200" dirty="0" smtClean="0">
                <a:solidFill>
                  <a:schemeClr val="bg1"/>
                </a:solidFill>
              </a:rPr>
              <a:t>1903</a:t>
            </a:r>
            <a:r>
              <a:rPr lang="zh-TW" altLang="en-US" sz="1200" dirty="0" smtClean="0">
                <a:solidFill>
                  <a:schemeClr val="bg1"/>
                </a:solidFill>
              </a:rPr>
              <a:t>室</a:t>
            </a:r>
            <a:endParaRPr lang="en-US" altLang="zh-TW" sz="1200" dirty="0" smtClean="0">
              <a:solidFill>
                <a:schemeClr val="bg1"/>
              </a:solidFill>
            </a:endParaRPr>
          </a:p>
          <a:p>
            <a:r>
              <a:rPr lang="zh-TW" altLang="en-US" sz="1200" dirty="0" smtClean="0">
                <a:solidFill>
                  <a:schemeClr val="bg1"/>
                </a:solidFill>
              </a:rPr>
              <a:t>電郵</a:t>
            </a:r>
            <a:r>
              <a:rPr lang="zh-TW" altLang="en-US" sz="1200" dirty="0" smtClean="0">
                <a:solidFill>
                  <a:schemeClr val="bg1"/>
                </a:solidFill>
              </a:rPr>
              <a:t>：</a:t>
            </a:r>
            <a:r>
              <a:rPr lang="en-US" altLang="zh-TW" sz="1200" dirty="0" smtClean="0">
                <a:solidFill>
                  <a:schemeClr val="bg1"/>
                </a:solidFill>
              </a:rPr>
              <a:t>84463@ytg.com.tw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32240" y="6309320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dirty="0" smtClean="0">
                <a:solidFill>
                  <a:schemeClr val="bg1"/>
                </a:solidFill>
              </a:rPr>
              <a:t>電話：</a:t>
            </a:r>
            <a:r>
              <a:rPr lang="en-US" altLang="zh-TW" sz="1200" dirty="0" smtClean="0">
                <a:solidFill>
                  <a:schemeClr val="bg1"/>
                </a:solidFill>
              </a:rPr>
              <a:t>+86 21 6406 6960 </a:t>
            </a:r>
          </a:p>
          <a:p>
            <a:r>
              <a:rPr lang="zh-TW" altLang="en-US" sz="1200" dirty="0" smtClean="0">
                <a:solidFill>
                  <a:schemeClr val="bg1"/>
                </a:solidFill>
              </a:rPr>
              <a:t>傳</a:t>
            </a:r>
            <a:r>
              <a:rPr lang="zh-TW" altLang="en-US" sz="1200" dirty="0" smtClean="0">
                <a:solidFill>
                  <a:schemeClr val="bg1"/>
                </a:solidFill>
              </a:rPr>
              <a:t>真</a:t>
            </a:r>
            <a:r>
              <a:rPr lang="zh-TW" altLang="en-US" sz="1200" dirty="0" smtClean="0">
                <a:solidFill>
                  <a:schemeClr val="bg1"/>
                </a:solidFill>
              </a:rPr>
              <a:t>：</a:t>
            </a:r>
            <a:r>
              <a:rPr lang="en-US" altLang="zh-TW" sz="1200" dirty="0" smtClean="0">
                <a:solidFill>
                  <a:schemeClr val="bg1"/>
                </a:solidFill>
              </a:rPr>
              <a:t>+86 21 6406 6960 # 850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7"/>
            <a:ext cx="86409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251520" y="188640"/>
            <a:ext cx="31684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3600" b="1" dirty="0" smtClean="0">
                <a:solidFill>
                  <a:srgbClr val="8A000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區位關係圖</a:t>
            </a:r>
            <a:endParaRPr kumimoji="0" lang="zh-CN" altLang="en-US" sz="3600" b="1" dirty="0">
              <a:solidFill>
                <a:srgbClr val="8A0000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37"/>
          <p:cNvSpPr txBox="1">
            <a:spLocks noChangeArrowheads="1"/>
          </p:cNvSpPr>
          <p:nvPr/>
        </p:nvSpPr>
        <p:spPr bwMode="auto">
          <a:xfrm>
            <a:off x="251520" y="260648"/>
            <a:ext cx="31684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3600" b="1" dirty="0" smtClean="0">
                <a:solidFill>
                  <a:srgbClr val="8A000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基地座</a:t>
            </a:r>
            <a:r>
              <a:rPr kumimoji="0" lang="zh-TW" altLang="en-US" sz="3600" b="1" dirty="0" smtClean="0">
                <a:solidFill>
                  <a:srgbClr val="8A000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落</a:t>
            </a:r>
            <a:endParaRPr kumimoji="0" lang="zh-CN" altLang="en-US" sz="3600" b="1" dirty="0">
              <a:solidFill>
                <a:srgbClr val="8A0000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6732240" y="1052736"/>
            <a:ext cx="24117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kumimoji="0" lang="zh-TW" altLang="en-US" sz="1600" dirty="0" smtClean="0"/>
              <a:t>土地面積：</a:t>
            </a:r>
            <a:r>
              <a:rPr kumimoji="0" lang="en-US" altLang="zh-TW" sz="1600" dirty="0" smtClean="0"/>
              <a:t> </a:t>
            </a:r>
            <a:r>
              <a:rPr kumimoji="0" lang="en-US" altLang="zh-TW" sz="1600" dirty="0" smtClean="0"/>
              <a:t>50.73</a:t>
            </a:r>
            <a:r>
              <a:rPr kumimoji="0" lang="zh-TW" altLang="en-US" sz="1600" dirty="0" smtClean="0"/>
              <a:t>畝</a:t>
            </a:r>
            <a:endParaRPr kumimoji="0" lang="en-US" altLang="zh-TW" sz="1600" dirty="0" smtClean="0"/>
          </a:p>
          <a:p>
            <a:endParaRPr kumimoji="0" lang="en-US" altLang="zh-TW" sz="1600" dirty="0" smtClean="0"/>
          </a:p>
          <a:p>
            <a:pPr>
              <a:buFont typeface="Arial" pitchFamily="34" charset="0"/>
              <a:buChar char="•"/>
            </a:pPr>
            <a:r>
              <a:rPr kumimoji="0" lang="zh-TW" altLang="en-US" sz="1600" dirty="0" smtClean="0"/>
              <a:t>土地屬性</a:t>
            </a:r>
            <a:r>
              <a:rPr kumimoji="0" lang="zh-TW" altLang="en-US" sz="1600" dirty="0" smtClean="0"/>
              <a:t>：</a:t>
            </a:r>
            <a:endParaRPr kumimoji="0" lang="en-US" altLang="zh-TW" sz="1600" dirty="0" smtClean="0"/>
          </a:p>
          <a:p>
            <a:r>
              <a:rPr kumimoji="0" lang="en-US" altLang="zh-TW" sz="1600" dirty="0" smtClean="0"/>
              <a:t> </a:t>
            </a:r>
            <a:r>
              <a:rPr kumimoji="0" lang="en-US" altLang="zh-TW" sz="1600" dirty="0" smtClean="0"/>
              <a:t> </a:t>
            </a:r>
            <a:r>
              <a:rPr kumimoji="0" lang="zh-TW" altLang="en-US" sz="1600" dirty="0" smtClean="0"/>
              <a:t>住宅、商業</a:t>
            </a:r>
            <a:r>
              <a:rPr kumimoji="0" lang="zh-TW" altLang="en-US" sz="1600" dirty="0" smtClean="0"/>
              <a:t>、辦公</a:t>
            </a:r>
            <a:endParaRPr kumimoji="0" lang="en-US" altLang="zh-TW" sz="1600" dirty="0" smtClean="0"/>
          </a:p>
          <a:p>
            <a:endParaRPr kumimoji="0" lang="en-US" altLang="zh-TW" sz="1600" dirty="0" smtClean="0"/>
          </a:p>
          <a:p>
            <a:pPr>
              <a:buFont typeface="Arial" pitchFamily="34" charset="0"/>
              <a:buChar char="•"/>
            </a:pPr>
            <a:r>
              <a:rPr kumimoji="0" lang="zh-TW" altLang="en-US" sz="1600" dirty="0" smtClean="0"/>
              <a:t>建築規劃</a:t>
            </a:r>
            <a:r>
              <a:rPr kumimoji="0" lang="zh-TW" altLang="en-US" sz="1600" dirty="0" smtClean="0"/>
              <a:t>：</a:t>
            </a:r>
            <a:endParaRPr kumimoji="0" lang="en-US" altLang="zh-TW" sz="1600" dirty="0" smtClean="0"/>
          </a:p>
          <a:p>
            <a:r>
              <a:rPr kumimoji="0" lang="en-US" altLang="zh-TW" sz="1600" dirty="0" smtClean="0"/>
              <a:t> </a:t>
            </a:r>
            <a:r>
              <a:rPr kumimoji="0" lang="en-US" altLang="zh-TW" sz="1600" dirty="0" smtClean="0"/>
              <a:t> </a:t>
            </a:r>
            <a:r>
              <a:rPr kumimoji="0" lang="zh-TW" altLang="en-US" sz="1600" dirty="0" smtClean="0"/>
              <a:t>地下</a:t>
            </a:r>
            <a:r>
              <a:rPr kumimoji="0" lang="en-US" altLang="zh-TW" sz="1600" dirty="0" smtClean="0"/>
              <a:t>3</a:t>
            </a:r>
            <a:r>
              <a:rPr kumimoji="0" lang="zh-TW" altLang="en-US" sz="1600" dirty="0" smtClean="0"/>
              <a:t>層、地上</a:t>
            </a:r>
            <a:r>
              <a:rPr kumimoji="0" lang="en-US" altLang="zh-TW" sz="1600" dirty="0" smtClean="0"/>
              <a:t>26</a:t>
            </a:r>
            <a:r>
              <a:rPr kumimoji="0" lang="zh-TW" altLang="en-US" sz="1600" dirty="0" smtClean="0"/>
              <a:t>層</a:t>
            </a:r>
            <a:endParaRPr kumimoji="0" lang="en-US" altLang="zh-TW" sz="1600" dirty="0" smtClean="0"/>
          </a:p>
          <a:p>
            <a:endParaRPr kumimoji="0" lang="en-US" altLang="zh-TW" sz="1600" dirty="0" smtClean="0"/>
          </a:p>
          <a:p>
            <a:r>
              <a:rPr kumimoji="0" lang="zh-TW" altLang="en-US" sz="1600" dirty="0" smtClean="0">
                <a:solidFill>
                  <a:srgbClr val="8A0000"/>
                </a:solidFill>
              </a:rPr>
              <a:t>目前工程進度，地下室工程正施工中， </a:t>
            </a:r>
            <a:r>
              <a:rPr kumimoji="0" lang="en-US" altLang="zh-TW" sz="1600" dirty="0" smtClean="0">
                <a:solidFill>
                  <a:srgbClr val="8A0000"/>
                </a:solidFill>
              </a:rPr>
              <a:t>2011</a:t>
            </a:r>
            <a:r>
              <a:rPr kumimoji="0" lang="zh-TW" altLang="en-US" sz="1600" dirty="0" smtClean="0">
                <a:solidFill>
                  <a:srgbClr val="8A0000"/>
                </a:solidFill>
              </a:rPr>
              <a:t>年</a:t>
            </a:r>
            <a:r>
              <a:rPr kumimoji="0" lang="en-US" altLang="zh-TW" sz="1600" dirty="0" smtClean="0">
                <a:solidFill>
                  <a:srgbClr val="8A0000"/>
                </a:solidFill>
              </a:rPr>
              <a:t>11</a:t>
            </a:r>
            <a:r>
              <a:rPr kumimoji="0" lang="zh-TW" altLang="en-US" sz="1600" dirty="0" smtClean="0">
                <a:solidFill>
                  <a:srgbClr val="8A0000"/>
                </a:solidFill>
              </a:rPr>
              <a:t>月底</a:t>
            </a:r>
            <a:r>
              <a:rPr kumimoji="0" lang="en-US" altLang="zh-TW" sz="1600" dirty="0" smtClean="0">
                <a:solidFill>
                  <a:srgbClr val="8A0000"/>
                </a:solidFill>
              </a:rPr>
              <a:t>~12</a:t>
            </a:r>
            <a:r>
              <a:rPr kumimoji="0" lang="zh-TW" altLang="en-US" sz="1600" dirty="0" smtClean="0">
                <a:solidFill>
                  <a:srgbClr val="8A0000"/>
                </a:solidFill>
              </a:rPr>
              <a:t>月初可完成至 </a:t>
            </a:r>
            <a:r>
              <a:rPr kumimoji="0" lang="en-US" altLang="zh-TW" sz="1600" dirty="0" smtClean="0">
                <a:solidFill>
                  <a:srgbClr val="8A0000"/>
                </a:solidFill>
              </a:rPr>
              <a:t>± O </a:t>
            </a:r>
            <a:r>
              <a:rPr kumimoji="0" lang="zh-TW" altLang="en-US" sz="1600" dirty="0" smtClean="0">
                <a:solidFill>
                  <a:srgbClr val="8A0000"/>
                </a:solidFill>
              </a:rPr>
              <a:t>，地上工程進度預定</a:t>
            </a:r>
            <a:r>
              <a:rPr kumimoji="0" lang="en-US" altLang="zh-TW" sz="1600" dirty="0" smtClean="0">
                <a:solidFill>
                  <a:srgbClr val="8A0000"/>
                </a:solidFill>
              </a:rPr>
              <a:t>2013</a:t>
            </a:r>
            <a:r>
              <a:rPr kumimoji="0" lang="zh-TW" altLang="en-US" sz="1600" dirty="0" smtClean="0">
                <a:solidFill>
                  <a:srgbClr val="8A0000"/>
                </a:solidFill>
              </a:rPr>
              <a:t>年</a:t>
            </a:r>
            <a:r>
              <a:rPr kumimoji="0" lang="en-US" altLang="zh-TW" sz="1600" dirty="0" smtClean="0">
                <a:solidFill>
                  <a:srgbClr val="8A0000"/>
                </a:solidFill>
              </a:rPr>
              <a:t>6</a:t>
            </a:r>
            <a:r>
              <a:rPr kumimoji="0" lang="zh-TW" altLang="en-US" sz="1600" dirty="0" smtClean="0">
                <a:solidFill>
                  <a:srgbClr val="8A0000"/>
                </a:solidFill>
              </a:rPr>
              <a:t>月完工、交屋。</a:t>
            </a:r>
            <a:endParaRPr kumimoji="0" lang="en-US" altLang="zh-TW" sz="1600" dirty="0" smtClean="0">
              <a:solidFill>
                <a:srgbClr val="8A0000"/>
              </a:solidFill>
            </a:endParaRPr>
          </a:p>
          <a:p>
            <a:endParaRPr kumimoji="0" lang="zh-TW" alt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648072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4067944" y="3501008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zh-TW" altLang="en-US" dirty="0" smtClean="0">
                <a:solidFill>
                  <a:srgbClr val="8A0000"/>
                </a:solidFill>
              </a:rPr>
              <a:t>★</a:t>
            </a:r>
            <a:endParaRPr lang="zh-TW" altLang="en-US" dirty="0">
              <a:solidFill>
                <a:srgbClr val="8A0000"/>
              </a:solidFill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 rot="5400000" flipH="1" flipV="1">
            <a:off x="2821560" y="2866568"/>
            <a:ext cx="1116000" cy="224640"/>
          </a:xfrm>
          <a:prstGeom prst="straightConnector1">
            <a:avLst/>
          </a:prstGeom>
          <a:ln w="12700">
            <a:solidFill>
              <a:srgbClr val="6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3203848" y="2204864"/>
            <a:ext cx="936104" cy="216024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100" b="1" dirty="0" smtClean="0"/>
              <a:t>太平洋百貨</a:t>
            </a:r>
            <a:endParaRPr lang="zh-TW" altLang="en-US" sz="1100" b="1" dirty="0"/>
          </a:p>
        </p:txBody>
      </p:sp>
      <p:cxnSp>
        <p:nvCxnSpPr>
          <p:cNvPr id="23" name="直線單箭頭接點 22"/>
          <p:cNvCxnSpPr/>
          <p:nvPr/>
        </p:nvCxnSpPr>
        <p:spPr>
          <a:xfrm rot="16200000" flipV="1">
            <a:off x="2681852" y="3230916"/>
            <a:ext cx="539936" cy="216024"/>
          </a:xfrm>
          <a:prstGeom prst="straightConnector1">
            <a:avLst/>
          </a:prstGeom>
          <a:ln w="12700">
            <a:solidFill>
              <a:srgbClr val="6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195736" y="2852936"/>
            <a:ext cx="792088" cy="216024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100" b="1" smtClean="0"/>
              <a:t>恆隆大樓</a:t>
            </a:r>
            <a:endParaRPr lang="zh-TW" altLang="en-US" sz="1100" b="1" dirty="0"/>
          </a:p>
        </p:txBody>
      </p:sp>
      <p:sp>
        <p:nvSpPr>
          <p:cNvPr id="26" name="矩形 25"/>
          <p:cNvSpPr/>
          <p:nvPr/>
        </p:nvSpPr>
        <p:spPr>
          <a:xfrm>
            <a:off x="4139952" y="4581128"/>
            <a:ext cx="648072" cy="216024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100" b="1" smtClean="0"/>
              <a:t>美羅城</a:t>
            </a:r>
            <a:endParaRPr lang="zh-TW" altLang="en-US" sz="1100" b="1" dirty="0"/>
          </a:p>
        </p:txBody>
      </p:sp>
      <p:sp>
        <p:nvSpPr>
          <p:cNvPr id="27" name="矩形 26"/>
          <p:cNvSpPr/>
          <p:nvPr/>
        </p:nvSpPr>
        <p:spPr>
          <a:xfrm>
            <a:off x="1835696" y="4293096"/>
            <a:ext cx="792088" cy="216024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100" b="1" smtClean="0"/>
              <a:t>東方大廈</a:t>
            </a:r>
            <a:endParaRPr lang="zh-TW" altLang="en-US" sz="1100" b="1" dirty="0"/>
          </a:p>
        </p:txBody>
      </p:sp>
      <p:sp>
        <p:nvSpPr>
          <p:cNvPr id="28" name="矩形 27"/>
          <p:cNvSpPr/>
          <p:nvPr/>
        </p:nvSpPr>
        <p:spPr>
          <a:xfrm>
            <a:off x="3724672" y="2437656"/>
            <a:ext cx="775320" cy="216024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100" b="1" smtClean="0"/>
              <a:t>匯金百貨</a:t>
            </a:r>
            <a:endParaRPr lang="zh-TW" altLang="en-US" sz="1100" b="1" dirty="0"/>
          </a:p>
        </p:txBody>
      </p:sp>
      <p:cxnSp>
        <p:nvCxnSpPr>
          <p:cNvPr id="29" name="直線單箭頭接點 28"/>
          <p:cNvCxnSpPr/>
          <p:nvPr/>
        </p:nvCxnSpPr>
        <p:spPr>
          <a:xfrm rot="10800000" flipV="1">
            <a:off x="2627784" y="4005064"/>
            <a:ext cx="792088" cy="360040"/>
          </a:xfrm>
          <a:prstGeom prst="straightConnector1">
            <a:avLst/>
          </a:prstGeom>
          <a:ln w="12700">
            <a:solidFill>
              <a:srgbClr val="6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rot="16200000" flipH="1">
            <a:off x="3491880" y="4077072"/>
            <a:ext cx="720080" cy="576064"/>
          </a:xfrm>
          <a:prstGeom prst="straightConnector1">
            <a:avLst/>
          </a:prstGeom>
          <a:ln w="12700">
            <a:solidFill>
              <a:srgbClr val="6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rot="5400000" flipH="1" flipV="1">
            <a:off x="3149904" y="2834872"/>
            <a:ext cx="899976" cy="504056"/>
          </a:xfrm>
          <a:prstGeom prst="straightConnector1">
            <a:avLst/>
          </a:prstGeom>
          <a:ln w="12700">
            <a:solidFill>
              <a:srgbClr val="6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251520" y="260648"/>
            <a:ext cx="31684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3600" b="1" dirty="0" smtClean="0">
                <a:solidFill>
                  <a:srgbClr val="8A000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住宅市</a:t>
            </a:r>
            <a:r>
              <a:rPr kumimoji="0" lang="zh-TW" altLang="en-US" sz="3600" b="1" dirty="0" smtClean="0">
                <a:solidFill>
                  <a:srgbClr val="8A000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場</a:t>
            </a:r>
            <a:endParaRPr kumimoji="0" lang="zh-CN" altLang="en-US" sz="3600" b="1" dirty="0">
              <a:solidFill>
                <a:srgbClr val="8A0000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47800" y="106997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 b="1" dirty="0">
                <a:ea typeface="楷体_GB2312" pitchFamily="49" charset="-122"/>
              </a:rPr>
              <a:t>分析</a:t>
            </a:r>
          </a:p>
        </p:txBody>
      </p:sp>
      <p:sp>
        <p:nvSpPr>
          <p:cNvPr id="8" name="Line 2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827584" y="1484784"/>
            <a:ext cx="1827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827584" y="5301208"/>
            <a:ext cx="7543800" cy="792088"/>
          </a:xfrm>
        </p:spPr>
        <p:txBody>
          <a:bodyPr/>
          <a:lstStyle/>
          <a:p>
            <a:pPr eaLnBrk="1" hangingPunct="1"/>
            <a:r>
              <a:rPr lang="zh-CN" altLang="zh-CN" sz="2400" dirty="0" smtClean="0"/>
              <a:t>上海市</a:t>
            </a:r>
            <a:r>
              <a:rPr lang="zh-TW" altLang="en-US" sz="2400" dirty="0" smtClean="0"/>
              <a:t>場</a:t>
            </a:r>
            <a:r>
              <a:rPr lang="zh-CN" altLang="zh-CN" sz="2400" dirty="0" smtClean="0"/>
              <a:t>容量</a:t>
            </a:r>
            <a:r>
              <a:rPr lang="zh-TW" altLang="en-US" sz="2400" dirty="0" smtClean="0"/>
              <a:t>較</a:t>
            </a:r>
            <a:r>
              <a:rPr lang="zh-CN" altLang="zh-CN" sz="2400" dirty="0" smtClean="0"/>
              <a:t>大</a:t>
            </a:r>
            <a:r>
              <a:rPr lang="zh-CN" altLang="zh-CN" sz="2400" dirty="0" smtClean="0"/>
              <a:t>，</a:t>
            </a:r>
            <a:r>
              <a:rPr lang="zh-CN" altLang="en-US" sz="2400" dirty="0" smtClean="0"/>
              <a:t>近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年</a:t>
            </a:r>
            <a:r>
              <a:rPr lang="zh-TW" altLang="en-US" sz="2400" dirty="0" smtClean="0"/>
              <a:t>來</a:t>
            </a:r>
            <a:r>
              <a:rPr lang="zh-CN" altLang="en-US" sz="2400" dirty="0" smtClean="0"/>
              <a:t>市中心内</a:t>
            </a:r>
            <a:r>
              <a:rPr lang="zh-TW" altLang="en-US" sz="2400" dirty="0" smtClean="0"/>
              <a:t>環線</a:t>
            </a:r>
            <a:r>
              <a:rPr lang="zh-CN" altLang="en-US" sz="2400" dirty="0" smtClean="0"/>
              <a:t>以</a:t>
            </a:r>
            <a:r>
              <a:rPr lang="zh-CN" altLang="en-US" sz="2400" dirty="0" smtClean="0"/>
              <a:t>内住宅</a:t>
            </a:r>
            <a:r>
              <a:rPr lang="zh-CN" altLang="zh-CN" sz="2400" dirty="0" smtClean="0"/>
              <a:t>土地</a:t>
            </a:r>
            <a:r>
              <a:rPr lang="zh-CN" altLang="en-US" sz="2400" dirty="0" smtClean="0"/>
              <a:t>每年只有</a:t>
            </a:r>
            <a:r>
              <a:rPr lang="en-US" altLang="zh-CN" sz="2400" dirty="0" smtClean="0"/>
              <a:t>1-2</a:t>
            </a:r>
            <a:r>
              <a:rPr lang="zh-CN" altLang="en-US" sz="2400" dirty="0" smtClean="0"/>
              <a:t>幅</a:t>
            </a:r>
            <a:r>
              <a:rPr lang="en-US" altLang="zh-CN" sz="2400" dirty="0" smtClean="0"/>
              <a:t>,</a:t>
            </a:r>
            <a:r>
              <a:rPr lang="zh-CN" altLang="zh-CN" sz="2400" dirty="0" smtClean="0"/>
              <a:t>市</a:t>
            </a:r>
            <a:r>
              <a:rPr lang="zh-TW" altLang="en-US" sz="2400" dirty="0" smtClean="0"/>
              <a:t>場機會</a:t>
            </a:r>
            <a:r>
              <a:rPr lang="zh-CN" altLang="en-US" sz="2400" dirty="0" smtClean="0"/>
              <a:t>非常</a:t>
            </a:r>
            <a:r>
              <a:rPr lang="zh-TW" altLang="en-US" sz="2400" dirty="0" smtClean="0"/>
              <a:t>難</a:t>
            </a:r>
            <a:r>
              <a:rPr lang="zh-CN" altLang="en-US" sz="2400" dirty="0" smtClean="0"/>
              <a:t>得</a:t>
            </a:r>
            <a:endParaRPr lang="en-US" altLang="zh-CN" sz="2400" dirty="0" smtClean="0"/>
          </a:p>
        </p:txBody>
      </p:sp>
      <p:sp>
        <p:nvSpPr>
          <p:cNvPr id="10" name="Rectangle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3568" y="2852936"/>
            <a:ext cx="2209800" cy="240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indent="-88900" eaLnBrk="0" hangingPunct="0">
              <a:spcAft>
                <a:spcPct val="20000"/>
              </a:spcAft>
              <a:buFont typeface="Arial" charset="0"/>
              <a:buChar char="-"/>
            </a:pPr>
            <a:r>
              <a:rPr lang="zh-CN" altLang="en-US" sz="1800" dirty="0" smtClean="0">
                <a:ea typeface="楷体_GB2312" pitchFamily="49" charset="-122"/>
                <a:cs typeface="Times New Roman" pitchFamily="18" charset="0"/>
              </a:rPr>
              <a:t>上海市</a:t>
            </a:r>
            <a:r>
              <a:rPr lang="zh-TW" altLang="en-US" sz="1800" dirty="0" smtClean="0">
                <a:ea typeface="楷体_GB2312" pitchFamily="49" charset="-122"/>
                <a:cs typeface="Times New Roman" pitchFamily="18" charset="0"/>
              </a:rPr>
              <a:t>場</a:t>
            </a:r>
            <a:r>
              <a:rPr lang="zh-CN" altLang="en-US" sz="1800" dirty="0" smtClean="0">
                <a:ea typeface="楷体_GB2312" pitchFamily="49" charset="-122"/>
                <a:cs typeface="Times New Roman" pitchFamily="18" charset="0"/>
              </a:rPr>
              <a:t>容量</a:t>
            </a:r>
            <a:r>
              <a:rPr lang="zh-CN" altLang="en-US" sz="1800" dirty="0">
                <a:ea typeface="楷体_GB2312" pitchFamily="49" charset="-122"/>
                <a:cs typeface="Times New Roman" pitchFamily="18" charset="0"/>
              </a:rPr>
              <a:t>受</a:t>
            </a:r>
            <a:r>
              <a:rPr lang="zh-CN" altLang="en-US" sz="1800" dirty="0" smtClean="0">
                <a:ea typeface="楷体_GB2312" pitchFamily="49" charset="-122"/>
                <a:cs typeface="Times New Roman" pitchFamily="18" charset="0"/>
              </a:rPr>
              <a:t>供</a:t>
            </a:r>
            <a:r>
              <a:rPr lang="zh-TW" altLang="en-US" dirty="0" smtClean="0">
                <a:ea typeface="楷体_GB2312" pitchFamily="49" charset="-122"/>
                <a:cs typeface="Times New Roman" pitchFamily="18" charset="0"/>
              </a:rPr>
              <a:t>應</a:t>
            </a:r>
            <a:r>
              <a:rPr lang="zh-CN" altLang="en-US" sz="1800" dirty="0" smtClean="0">
                <a:ea typeface="楷体_GB2312" pitchFamily="49" charset="-122"/>
                <a:cs typeface="Times New Roman" pitchFamily="18" charset="0"/>
              </a:rPr>
              <a:t>影</a:t>
            </a:r>
            <a:r>
              <a:rPr lang="zh-TW" altLang="en-US" sz="1800" dirty="0" smtClean="0">
                <a:ea typeface="楷体_GB2312" pitchFamily="49" charset="-122"/>
                <a:cs typeface="Times New Roman" pitchFamily="18" charset="0"/>
              </a:rPr>
              <a:t>響</a:t>
            </a:r>
            <a:r>
              <a:rPr lang="zh-CN" altLang="en-US" sz="1800" dirty="0" smtClean="0">
                <a:ea typeface="楷体_GB2312" pitchFamily="49" charset="-122"/>
                <a:cs typeface="Times New Roman" pitchFamily="18" charset="0"/>
              </a:rPr>
              <a:t>，</a:t>
            </a:r>
            <a:r>
              <a:rPr lang="zh-TW" altLang="en-US" dirty="0" smtClean="0">
                <a:ea typeface="楷体_GB2312" pitchFamily="49" charset="-122"/>
                <a:cs typeface="Times New Roman" pitchFamily="18" charset="0"/>
              </a:rPr>
              <a:t>歷</a:t>
            </a:r>
            <a:r>
              <a:rPr lang="zh-CN" altLang="en-US" sz="1800" dirty="0" smtClean="0">
                <a:ea typeface="楷体_GB2312" pitchFamily="49" charset="-122"/>
                <a:cs typeface="Times New Roman" pitchFamily="18" charset="0"/>
              </a:rPr>
              <a:t>史</a:t>
            </a:r>
            <a:r>
              <a:rPr lang="zh-CN" altLang="en-US" sz="1800" dirty="0">
                <a:ea typeface="楷体_GB2312" pitchFamily="49" charset="-122"/>
                <a:cs typeface="Times New Roman" pitchFamily="18" charset="0"/>
              </a:rPr>
              <a:t>需求和</a:t>
            </a:r>
            <a:r>
              <a:rPr lang="zh-CN" altLang="en-US" sz="1800" dirty="0" smtClean="0">
                <a:ea typeface="楷体_GB2312" pitchFamily="49" charset="-122"/>
                <a:cs typeface="Times New Roman" pitchFamily="18" charset="0"/>
              </a:rPr>
              <a:t>市</a:t>
            </a:r>
            <a:r>
              <a:rPr lang="zh-TW" altLang="en-US" dirty="0" smtClean="0">
                <a:ea typeface="楷体_GB2312" pitchFamily="49" charset="-122"/>
                <a:cs typeface="Times New Roman" pitchFamily="18" charset="0"/>
              </a:rPr>
              <a:t>場規</a:t>
            </a:r>
            <a:r>
              <a:rPr lang="zh-CN" altLang="en-US" sz="1800" dirty="0" smtClean="0">
                <a:ea typeface="楷体_GB2312" pitchFamily="49" charset="-122"/>
                <a:cs typeface="Times New Roman" pitchFamily="18" charset="0"/>
              </a:rPr>
              <a:t>模都</a:t>
            </a:r>
            <a:r>
              <a:rPr lang="zh-TW" altLang="en-US" sz="1800" dirty="0" smtClean="0">
                <a:ea typeface="楷体_GB2312" pitchFamily="49" charset="-122"/>
                <a:cs typeface="Times New Roman" pitchFamily="18" charset="0"/>
              </a:rPr>
              <a:t>較</a:t>
            </a:r>
            <a:r>
              <a:rPr lang="zh-CN" altLang="en-US" sz="1800" dirty="0" smtClean="0">
                <a:ea typeface="楷体_GB2312" pitchFamily="49" charset="-122"/>
                <a:cs typeface="Times New Roman" pitchFamily="18" charset="0"/>
              </a:rPr>
              <a:t>大</a:t>
            </a:r>
            <a:endParaRPr lang="en-US" altLang="zh-CN" sz="1800" dirty="0">
              <a:ea typeface="楷体_GB2312" pitchFamily="49" charset="-122"/>
              <a:cs typeface="Times New Roman" pitchFamily="18" charset="0"/>
            </a:endParaRPr>
          </a:p>
          <a:p>
            <a:pPr marL="88900" indent="-88900" eaLnBrk="0" hangingPunct="0">
              <a:spcAft>
                <a:spcPct val="20000"/>
              </a:spcAft>
              <a:buFont typeface="Arial" charset="0"/>
              <a:buChar char="-"/>
            </a:pPr>
            <a:r>
              <a:rPr lang="zh-CN" altLang="en-US" sz="1800" dirty="0">
                <a:ea typeface="楷体_GB2312" pitchFamily="49" charset="-122"/>
                <a:cs typeface="Times New Roman" pitchFamily="18" charset="0"/>
              </a:rPr>
              <a:t>土地</a:t>
            </a:r>
            <a:r>
              <a:rPr lang="zh-CN" altLang="en-US" sz="1800" dirty="0" smtClean="0">
                <a:ea typeface="楷体_GB2312" pitchFamily="49" charset="-122"/>
                <a:cs typeface="Times New Roman" pitchFamily="18" charset="0"/>
              </a:rPr>
              <a:t>出</a:t>
            </a:r>
            <a:r>
              <a:rPr lang="zh-TW" altLang="en-US" sz="1800" dirty="0" smtClean="0">
                <a:ea typeface="楷体_GB2312" pitchFamily="49" charset="-122"/>
                <a:cs typeface="Times New Roman" pitchFamily="18" charset="0"/>
              </a:rPr>
              <a:t>讓</a:t>
            </a:r>
            <a:r>
              <a:rPr lang="zh-CN" altLang="en-US" sz="1800" dirty="0" smtClean="0">
                <a:ea typeface="楷体_GB2312" pitchFamily="49" charset="-122"/>
                <a:cs typeface="Times New Roman" pitchFamily="18" charset="0"/>
              </a:rPr>
              <a:t>减</a:t>
            </a:r>
            <a:r>
              <a:rPr lang="zh-CN" altLang="en-US" sz="1800" dirty="0">
                <a:ea typeface="楷体_GB2312" pitchFamily="49" charset="-122"/>
                <a:cs typeface="Times New Roman" pitchFamily="18" charset="0"/>
              </a:rPr>
              <a:t>少，</a:t>
            </a:r>
            <a:r>
              <a:rPr lang="zh-CN" altLang="en-US" sz="1800" dirty="0" smtClean="0">
                <a:ea typeface="楷体_GB2312" pitchFamily="49" charset="-122"/>
                <a:cs typeface="Times New Roman" pitchFamily="18" charset="0"/>
              </a:rPr>
              <a:t>未</a:t>
            </a:r>
            <a:r>
              <a:rPr lang="zh-TW" altLang="en-US" sz="1800" dirty="0" smtClean="0">
                <a:ea typeface="楷体_GB2312" pitchFamily="49" charset="-122"/>
                <a:cs typeface="Times New Roman" pitchFamily="18" charset="0"/>
              </a:rPr>
              <a:t>來</a:t>
            </a:r>
            <a:r>
              <a:rPr lang="zh-CN" altLang="en-US" sz="1800" dirty="0" smtClean="0">
                <a:ea typeface="楷体_GB2312" pitchFamily="49" charset="-122"/>
                <a:cs typeface="Times New Roman" pitchFamily="18" charset="0"/>
              </a:rPr>
              <a:t>整</a:t>
            </a:r>
            <a:r>
              <a:rPr lang="zh-TW" altLang="en-US" dirty="0" smtClean="0">
                <a:ea typeface="楷体_GB2312" pitchFamily="49" charset="-122"/>
                <a:cs typeface="Times New Roman" pitchFamily="18" charset="0"/>
              </a:rPr>
              <a:t>體</a:t>
            </a:r>
            <a:r>
              <a:rPr lang="zh-CN" altLang="en-US" sz="1800" dirty="0" smtClean="0">
                <a:ea typeface="楷体_GB2312" pitchFamily="49" charset="-122"/>
                <a:cs typeface="Times New Roman" pitchFamily="18" charset="0"/>
              </a:rPr>
              <a:t>供</a:t>
            </a:r>
            <a:r>
              <a:rPr lang="zh-TW" altLang="en-US" sz="1800" dirty="0" smtClean="0">
                <a:ea typeface="楷体_GB2312" pitchFamily="49" charset="-122"/>
                <a:cs typeface="Times New Roman" pitchFamily="18" charset="0"/>
              </a:rPr>
              <a:t>應與</a:t>
            </a:r>
            <a:r>
              <a:rPr lang="en-US" altLang="zh-CN" sz="1800" dirty="0" smtClean="0">
                <a:ea typeface="楷体_GB2312" pitchFamily="49" charset="-122"/>
                <a:cs typeface="Times New Roman" pitchFamily="18" charset="0"/>
              </a:rPr>
              <a:t>10</a:t>
            </a:r>
            <a:r>
              <a:rPr lang="zh-CN" altLang="en-US" sz="1800" dirty="0">
                <a:ea typeface="楷体_GB2312" pitchFamily="49" charset="-122"/>
                <a:cs typeface="Times New Roman" pitchFamily="18" charset="0"/>
              </a:rPr>
              <a:t>年基本持平</a:t>
            </a:r>
          </a:p>
          <a:p>
            <a:pPr marL="88900" indent="-88900" eaLnBrk="0" hangingPunct="0">
              <a:spcAft>
                <a:spcPct val="20000"/>
              </a:spcAft>
              <a:buFont typeface="Arial" charset="0"/>
              <a:buChar char="-"/>
            </a:pPr>
            <a:r>
              <a:rPr lang="zh-CN" altLang="en-US" sz="1800" dirty="0">
                <a:ea typeface="楷体_GB2312" pitchFamily="49" charset="-122"/>
                <a:cs typeface="Times New Roman" pitchFamily="18" charset="0"/>
              </a:rPr>
              <a:t>受</a:t>
            </a:r>
            <a:r>
              <a:rPr lang="zh-CN" altLang="en-US" sz="1800" dirty="0" smtClean="0">
                <a:ea typeface="楷体_GB2312" pitchFamily="49" charset="-122"/>
                <a:cs typeface="Times New Roman" pitchFamily="18" charset="0"/>
              </a:rPr>
              <a:t>供</a:t>
            </a:r>
            <a:r>
              <a:rPr lang="zh-TW" altLang="en-US" sz="1800" dirty="0" smtClean="0">
                <a:ea typeface="楷体_GB2312" pitchFamily="49" charset="-122"/>
                <a:cs typeface="Times New Roman" pitchFamily="18" charset="0"/>
              </a:rPr>
              <a:t>應</a:t>
            </a:r>
            <a:r>
              <a:rPr lang="zh-CN" altLang="en-US" sz="1800" dirty="0" smtClean="0">
                <a:ea typeface="楷体_GB2312" pitchFamily="49" charset="-122"/>
                <a:cs typeface="Times New Roman" pitchFamily="18" charset="0"/>
              </a:rPr>
              <a:t>量影</a:t>
            </a:r>
            <a:r>
              <a:rPr lang="zh-TW" altLang="en-US" sz="1800" dirty="0" smtClean="0">
                <a:ea typeface="楷体_GB2312" pitchFamily="49" charset="-122"/>
                <a:cs typeface="Times New Roman" pitchFamily="18" charset="0"/>
              </a:rPr>
              <a:t>響</a:t>
            </a:r>
            <a:r>
              <a:rPr lang="zh-CN" altLang="en-US" sz="1800" dirty="0" smtClean="0">
                <a:ea typeface="楷体_GB2312" pitchFamily="49" charset="-122"/>
                <a:cs typeface="Times New Roman" pitchFamily="18" charset="0"/>
              </a:rPr>
              <a:t>，</a:t>
            </a:r>
            <a:r>
              <a:rPr lang="zh-CN" altLang="en-US" sz="1800" dirty="0">
                <a:ea typeface="楷体_GB2312" pitchFamily="49" charset="-122"/>
                <a:cs typeface="Times New Roman" pitchFamily="18" charset="0"/>
              </a:rPr>
              <a:t>成交量受到限制。</a:t>
            </a:r>
            <a:endParaRPr lang="en-US" altLang="zh-CN" sz="1800" dirty="0"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11" name="AutoShape 2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2119908" y="3792860"/>
            <a:ext cx="1600200" cy="152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zh-CN" altLang="en-US" sz="1000">
              <a:ea typeface="楷体_GB2312" pitchFamily="49" charset="-122"/>
            </a:endParaRPr>
          </a:p>
        </p:txBody>
      </p:sp>
      <p:sp>
        <p:nvSpPr>
          <p:cNvPr id="13" name="Line 2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59832" y="1484784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Text Box 2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20072" y="980728"/>
            <a:ext cx="649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 dirty="0" smtClean="0">
                <a:ea typeface="楷体_GB2312" pitchFamily="49" charset="-122"/>
              </a:rPr>
              <a:t>圖</a:t>
            </a:r>
            <a:r>
              <a:rPr lang="zh-CN" altLang="en-US" sz="1800" b="1" dirty="0" smtClean="0">
                <a:ea typeface="楷体_GB2312" pitchFamily="49" charset="-122"/>
              </a:rPr>
              <a:t>例</a:t>
            </a:r>
            <a:endParaRPr lang="zh-CN" altLang="en-US" sz="1800" b="1" dirty="0">
              <a:ea typeface="楷体_GB2312" pitchFamily="49" charset="-122"/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11960" y="4869160"/>
            <a:ext cx="2745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ea typeface="楷体_GB2312" pitchFamily="49" charset="-122"/>
              </a:rPr>
              <a:t>05-11</a:t>
            </a:r>
            <a:r>
              <a:rPr lang="zh-CN" altLang="en-US" sz="1600" dirty="0">
                <a:ea typeface="楷体_GB2312" pitchFamily="49" charset="-122"/>
              </a:rPr>
              <a:t>年年度</a:t>
            </a:r>
            <a:r>
              <a:rPr lang="zh-CN" altLang="en-US" sz="1600" dirty="0" smtClean="0">
                <a:ea typeface="楷体_GB2312" pitchFamily="49" charset="-122"/>
              </a:rPr>
              <a:t>供求</a:t>
            </a:r>
            <a:r>
              <a:rPr lang="zh-TW" altLang="en-US" sz="1600" dirty="0" smtClean="0">
                <a:ea typeface="楷体_GB2312" pitchFamily="49" charset="-122"/>
              </a:rPr>
              <a:t>變</a:t>
            </a:r>
            <a:r>
              <a:rPr lang="zh-CN" altLang="en-US" sz="1600" dirty="0" smtClean="0">
                <a:ea typeface="楷体_GB2312" pitchFamily="49" charset="-122"/>
              </a:rPr>
              <a:t>化分析</a:t>
            </a:r>
            <a:r>
              <a:rPr lang="zh-TW" altLang="en-US" sz="1600" dirty="0" smtClean="0">
                <a:ea typeface="楷体_GB2312" pitchFamily="49" charset="-122"/>
              </a:rPr>
              <a:t>圖</a:t>
            </a:r>
            <a:endParaRPr lang="zh-CN" altLang="en-US" sz="1600" dirty="0">
              <a:ea typeface="楷体_GB2312" pitchFamily="49" charset="-122"/>
            </a:endParaRPr>
          </a:p>
        </p:txBody>
      </p:sp>
      <p:sp>
        <p:nvSpPr>
          <p:cNvPr id="17" name="Rectangle 4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3568" y="1769145"/>
            <a:ext cx="213042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7800" indent="-177800" eaLnBrk="0" hangingPunct="0">
              <a:buFontTx/>
              <a:buAutoNum type="arabicPeriod"/>
              <a:tabLst>
                <a:tab pos="266700" algn="l"/>
              </a:tabLst>
            </a:pPr>
            <a:r>
              <a:rPr lang="zh-TW" altLang="en-US" sz="18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整體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住宅市</a:t>
            </a:r>
            <a:r>
              <a:rPr lang="zh-TW" altLang="en-US" sz="18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場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供求</a:t>
            </a:r>
            <a:r>
              <a:rPr lang="zh-TW" altLang="en-US" sz="18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變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化及</a:t>
            </a:r>
            <a:r>
              <a:rPr lang="zh-TW" altLang="en-US" sz="18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當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年</a:t>
            </a:r>
            <a:r>
              <a:rPr lang="zh-TW" altLang="en-US" sz="1800" b="1" dirty="0" smtClean="0">
                <a:latin typeface="楷体_GB2312" pitchFamily="49" charset="-122"/>
                <a:ea typeface="楷体_GB2312" pitchFamily="49" charset="-122"/>
                <a:cs typeface="Times New Roman" pitchFamily="18" charset="0"/>
              </a:rPr>
              <a:t>預測</a:t>
            </a:r>
            <a:endParaRPr lang="zh-CN" altLang="en-US" sz="1800" dirty="0"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18" name="TextBox 5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31840" y="1772816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 b="1" u="sng" smtClean="0">
                <a:ea typeface="楷体_GB2312" pitchFamily="49" charset="-122"/>
              </a:rPr>
              <a:t>年</a:t>
            </a:r>
            <a:r>
              <a:rPr lang="zh-TW" altLang="en-US" sz="1200" b="1" u="sng" dirty="0" smtClean="0">
                <a:ea typeface="楷体_GB2312" pitchFamily="49" charset="-122"/>
              </a:rPr>
              <a:t>數</a:t>
            </a:r>
            <a:r>
              <a:rPr lang="zh-TW" altLang="en-US" sz="1200" b="1" u="sng" smtClean="0">
                <a:ea typeface="楷体_GB2312" pitchFamily="49" charset="-122"/>
              </a:rPr>
              <a:t>據</a:t>
            </a:r>
            <a:r>
              <a:rPr lang="zh-CN" altLang="en-US" sz="1200" b="1" u="sng" dirty="0" smtClean="0">
                <a:ea typeface="楷体_GB2312" pitchFamily="49" charset="-122"/>
              </a:rPr>
              <a:t>分析</a:t>
            </a:r>
            <a:endParaRPr lang="zh-CN" altLang="en-US" sz="1200" b="1" u="sng" dirty="0">
              <a:latin typeface="楷体_GB2312" pitchFamily="49" charset="-122"/>
              <a:ea typeface="楷体_GB2312" pitchFamily="49" charset="-122"/>
              <a:cs typeface="Times New Roman" pitchFamily="18" charset="0"/>
            </a:endParaRPr>
          </a:p>
          <a:p>
            <a:endParaRPr lang="zh-CN" altLang="en-US" sz="1200" b="1" u="sng" dirty="0">
              <a:ea typeface="楷体_GB2312" pitchFamily="49" charset="-122"/>
            </a:endParaRPr>
          </a:p>
        </p:txBody>
      </p:sp>
      <p:sp>
        <p:nvSpPr>
          <p:cNvPr id="19" name="Rectangle 34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40152" y="1844824"/>
            <a:ext cx="179387" cy="1333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000">
              <a:ea typeface="华文细黑" pitchFamily="2" charset="-122"/>
            </a:endParaRPr>
          </a:p>
        </p:txBody>
      </p:sp>
      <p:sp>
        <p:nvSpPr>
          <p:cNvPr id="20" name="Rectangle 34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9992" y="1844824"/>
            <a:ext cx="179388" cy="133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000">
              <a:ea typeface="华文细黑" pitchFamily="2" charset="-122"/>
            </a:endParaRPr>
          </a:p>
        </p:txBody>
      </p:sp>
      <p:sp>
        <p:nvSpPr>
          <p:cNvPr id="21" name="Rectangle 34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56176" y="1844824"/>
            <a:ext cx="1143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zh-TW" altLang="en-US" sz="1000" dirty="0" smtClean="0"/>
              <a:t>成交面積</a:t>
            </a:r>
            <a:r>
              <a:rPr lang="en-US" altLang="zh-TW" sz="1000" dirty="0" smtClean="0"/>
              <a:t>(</a:t>
            </a:r>
            <a:r>
              <a:rPr lang="zh-TW" altLang="en-US" sz="1000" dirty="0" smtClean="0"/>
              <a:t>平方米</a:t>
            </a:r>
            <a:r>
              <a:rPr lang="en-US" altLang="zh-TW" sz="1000" dirty="0" smtClean="0"/>
              <a:t>)</a:t>
            </a:r>
            <a:endParaRPr lang="zh-CN" altLang="en-US" sz="1000" dirty="0"/>
          </a:p>
        </p:txBody>
      </p:sp>
      <p:sp>
        <p:nvSpPr>
          <p:cNvPr id="22" name="Rectangle 34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16016" y="1844824"/>
            <a:ext cx="1143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zh-TW" altLang="en-US" sz="1000" dirty="0" smtClean="0"/>
              <a:t>供應面積</a:t>
            </a:r>
            <a:r>
              <a:rPr lang="en-US" altLang="zh-TW" sz="1000" dirty="0" smtClean="0"/>
              <a:t>(</a:t>
            </a:r>
            <a:r>
              <a:rPr lang="zh-TW" altLang="en-US" sz="1000" dirty="0" smtClean="0"/>
              <a:t>平方米</a:t>
            </a:r>
            <a:r>
              <a:rPr lang="en-US" altLang="zh-TW" sz="1000" dirty="0" smtClean="0"/>
              <a:t>)</a:t>
            </a:r>
            <a:endParaRPr lang="zh-CN" altLang="en-US" sz="1000" dirty="0"/>
          </a:p>
        </p:txBody>
      </p:sp>
      <p:graphicFrame>
        <p:nvGraphicFramePr>
          <p:cNvPr id="23" name="Object 340"/>
          <p:cNvGraphicFramePr>
            <a:graphicFrameLocks/>
          </p:cNvGraphicFramePr>
          <p:nvPr/>
        </p:nvGraphicFramePr>
        <p:xfrm>
          <a:off x="3059832" y="2564904"/>
          <a:ext cx="5160962" cy="2078038"/>
        </p:xfrm>
        <a:graphic>
          <a:graphicData uri="http://schemas.openxmlformats.org/presentationml/2006/ole">
            <p:oleObj spid="_x0000_s4098" name="图表" r:id="rId24" imgW="4743377" imgH="1714372" progId="MSGraph.Chart.8">
              <p:embed followColorScheme="full"/>
            </p:oleObj>
          </a:graphicData>
        </a:graphic>
      </p:graphicFrame>
      <p:sp>
        <p:nvSpPr>
          <p:cNvPr id="24" name="Rectangle 34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04248" y="4581128"/>
            <a:ext cx="419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07190754-692B-489B-9AF0-2E9225CC2C5B}" type="datetime'''''''''''''''''''''''''''2''0''''1''''''''''''''0''''''''''年'">
              <a:rPr lang="en-US" altLang="zh-CN" sz="1000"/>
              <a:pPr algn="ctr"/>
              <a:t>2010年</a:t>
            </a:fld>
            <a:endParaRPr lang="zh-CN" altLang="en-US" sz="1000" dirty="0"/>
          </a:p>
        </p:txBody>
      </p:sp>
      <p:sp>
        <p:nvSpPr>
          <p:cNvPr id="25" name="Rectangle 34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84168" y="4581128"/>
            <a:ext cx="419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79AE94C4-7B7E-4F62-902B-23EFDF7390A5}" type="datetime'''''''''''''''''''''''2''''''''00''9''''''年'''''''">
              <a:rPr lang="zh-CN" altLang="en-US" sz="1000"/>
              <a:pPr algn="ctr"/>
              <a:t>2009年</a:t>
            </a:fld>
            <a:endParaRPr lang="zh-CN" altLang="en-US" sz="1000" dirty="0"/>
          </a:p>
        </p:txBody>
      </p:sp>
      <p:sp>
        <p:nvSpPr>
          <p:cNvPr id="26" name="Rectangle 35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52320" y="4581128"/>
            <a:ext cx="520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6C86E1B3-A6C1-496E-867A-BF1397884B62}" type="datetime'''2''''0''''''11''''''年''''''（''''''''''''''预''''''测''）'''''''">
              <a:rPr lang="zh-CN" altLang="en-US" sz="1000"/>
              <a:pPr algn="ctr"/>
              <a:t>2011年（预测）</a:t>
            </a:fld>
            <a:endParaRPr lang="zh-CN" altLang="en-US" sz="1000" dirty="0"/>
          </a:p>
        </p:txBody>
      </p:sp>
      <p:sp>
        <p:nvSpPr>
          <p:cNvPr id="27" name="Rectangle 34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36096" y="4581128"/>
            <a:ext cx="419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DFEE20CC-F0B6-4172-8E86-DF50AD5B5D04}" type="datetime'''''''''''''''2''0''''''''''''''''''''''''''08''年'''''''''">
              <a:rPr lang="zh-CN" altLang="en-US" sz="1000"/>
              <a:pPr algn="ctr"/>
              <a:t>2008年</a:t>
            </a:fld>
            <a:endParaRPr lang="zh-CN" altLang="en-US" sz="1000" dirty="0"/>
          </a:p>
        </p:txBody>
      </p:sp>
      <p:sp>
        <p:nvSpPr>
          <p:cNvPr id="28" name="Rectangle 34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67944" y="4581128"/>
            <a:ext cx="419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C751322A-1DCC-4C8B-BF0A-015C41B937F5}" type="datetime'''''''''''''2''''''''''''''''0''''0''''''''''''6''''''''年'''">
              <a:rPr lang="zh-CN" altLang="en-US" sz="1000"/>
              <a:pPr algn="ctr"/>
              <a:t>2006年</a:t>
            </a:fld>
            <a:endParaRPr lang="zh-CN" altLang="en-US" sz="1000" dirty="0"/>
          </a:p>
        </p:txBody>
      </p:sp>
      <p:sp>
        <p:nvSpPr>
          <p:cNvPr id="29" name="Rectangle 34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716016" y="4581128"/>
            <a:ext cx="419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EB37F1A2-E179-436D-B2E0-DB2882A66E46}" type="datetime'''''''''''2''''''''''''''''''''''''''''''''''00''''7年'''''''">
              <a:rPr lang="zh-CN" altLang="en-US" sz="1000"/>
              <a:pPr algn="ctr"/>
              <a:t>2007年</a:t>
            </a:fld>
            <a:endParaRPr lang="zh-CN" altLang="en-US" sz="1000" dirty="0"/>
          </a:p>
        </p:txBody>
      </p:sp>
      <p:sp>
        <p:nvSpPr>
          <p:cNvPr id="30" name="Rectangle 35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275856" y="4581128"/>
            <a:ext cx="419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1C642755-6F72-414C-A9F6-2F2A529959E3}" type="datetime'''''''''''''''20''''''''''''''''''05''''年'''''''''''''''''">
              <a:rPr lang="zh-CN" altLang="en-US" sz="1000"/>
              <a:pPr algn="ctr"/>
              <a:t>2005年</a:t>
            </a:fld>
            <a:endParaRPr lang="zh-CN" altLang="en-US" sz="1000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40960" cy="544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251520" y="260648"/>
            <a:ext cx="31684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3600" b="1" dirty="0" smtClean="0">
                <a:solidFill>
                  <a:srgbClr val="8A000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用地結構分</a:t>
            </a:r>
            <a:r>
              <a:rPr kumimoji="0" lang="zh-TW" altLang="en-US" sz="3600" b="1" dirty="0" smtClean="0">
                <a:solidFill>
                  <a:srgbClr val="8A000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析</a:t>
            </a:r>
            <a:endParaRPr kumimoji="0" lang="zh-CN" altLang="en-US" sz="3600" b="1" dirty="0">
              <a:solidFill>
                <a:srgbClr val="8A0000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524328" y="5229200"/>
            <a:ext cx="108012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800" b="1" dirty="0" smtClean="0">
                <a:latin typeface="微軟正黑體" pitchFamily="34" charset="-120"/>
                <a:ea typeface="微軟正黑體" pitchFamily="34" charset="-120"/>
              </a:rPr>
              <a:t>商業用</a:t>
            </a:r>
            <a:r>
              <a:rPr lang="zh-TW" altLang="en-US" sz="800" b="1" dirty="0" smtClean="0">
                <a:latin typeface="微軟正黑體" pitchFamily="34" charset="-120"/>
                <a:ea typeface="微軟正黑體" pitchFamily="34" charset="-120"/>
              </a:rPr>
              <a:t>地</a:t>
            </a:r>
            <a:endParaRPr lang="zh-TW" altLang="en-US" sz="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524328" y="5445224"/>
            <a:ext cx="108012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800" b="1" dirty="0" smtClean="0">
                <a:latin typeface="微軟正黑體" pitchFamily="34" charset="-120"/>
                <a:ea typeface="微軟正黑體" pitchFamily="34" charset="-120"/>
              </a:rPr>
              <a:t>商業用</a:t>
            </a:r>
            <a:r>
              <a:rPr lang="zh-TW" altLang="en-US" sz="800" b="1" dirty="0" smtClean="0">
                <a:latin typeface="微軟正黑體" pitchFamily="34" charset="-120"/>
                <a:ea typeface="微軟正黑體" pitchFamily="34" charset="-120"/>
              </a:rPr>
              <a:t>地</a:t>
            </a:r>
            <a:endParaRPr lang="zh-TW" altLang="en-US" sz="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524328" y="5013176"/>
            <a:ext cx="108012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800" b="1" dirty="0" smtClean="0">
                <a:latin typeface="微軟正黑體" pitchFamily="34" charset="-120"/>
                <a:ea typeface="微軟正黑體" pitchFamily="34" charset="-120"/>
              </a:rPr>
              <a:t>辦</a:t>
            </a:r>
            <a:r>
              <a:rPr lang="zh-TW" altLang="en-US" sz="800" b="1" dirty="0" smtClean="0">
                <a:latin typeface="微軟正黑體" pitchFamily="34" charset="-120"/>
                <a:ea typeface="微軟正黑體" pitchFamily="34" charset="-120"/>
              </a:rPr>
              <a:t>公</a:t>
            </a:r>
            <a:r>
              <a:rPr lang="zh-TW" altLang="en-US" sz="800" b="1" dirty="0" smtClean="0">
                <a:latin typeface="微軟正黑體" pitchFamily="34" charset="-120"/>
                <a:ea typeface="微軟正黑體" pitchFamily="34" charset="-120"/>
              </a:rPr>
              <a:t>用地</a:t>
            </a:r>
            <a:endParaRPr lang="zh-TW" altLang="en-US" sz="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524328" y="4797152"/>
            <a:ext cx="108012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800" b="1" dirty="0" smtClean="0">
                <a:latin typeface="微軟正黑體" pitchFamily="34" charset="-120"/>
                <a:ea typeface="微軟正黑體" pitchFamily="34" charset="-120"/>
              </a:rPr>
              <a:t>住</a:t>
            </a:r>
            <a:r>
              <a:rPr lang="zh-TW" altLang="en-US" sz="800" b="1" dirty="0" smtClean="0">
                <a:latin typeface="微軟正黑體" pitchFamily="34" charset="-120"/>
                <a:ea typeface="微軟正黑體" pitchFamily="34" charset="-120"/>
              </a:rPr>
              <a:t>宅</a:t>
            </a:r>
            <a:r>
              <a:rPr lang="zh-TW" altLang="en-US" sz="800" b="1" dirty="0" smtClean="0">
                <a:latin typeface="微軟正黑體" pitchFamily="34" charset="-120"/>
                <a:ea typeface="微軟正黑體" pitchFamily="34" charset="-120"/>
              </a:rPr>
              <a:t>用地</a:t>
            </a:r>
            <a:endParaRPr lang="zh-TW" altLang="en-US" sz="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524328" y="5661248"/>
            <a:ext cx="108012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800" b="1" dirty="0" smtClean="0">
                <a:latin typeface="微軟正黑體" pitchFamily="34" charset="-120"/>
                <a:ea typeface="微軟正黑體" pitchFamily="34" charset="-120"/>
              </a:rPr>
              <a:t>地下變電</a:t>
            </a:r>
            <a:r>
              <a:rPr lang="zh-TW" altLang="en-US" sz="800" b="1" dirty="0" smtClean="0">
                <a:latin typeface="微軟正黑體" pitchFamily="34" charset="-120"/>
                <a:ea typeface="微軟正黑體" pitchFamily="34" charset="-120"/>
              </a:rPr>
              <a:t>站</a:t>
            </a:r>
            <a:endParaRPr lang="zh-TW" altLang="en-US" sz="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40960" cy="542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251520" y="260648"/>
            <a:ext cx="31684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3600" b="1" dirty="0" smtClean="0">
                <a:solidFill>
                  <a:srgbClr val="8A000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總平面方</a:t>
            </a:r>
            <a:r>
              <a:rPr kumimoji="0" lang="zh-TW" altLang="en-US" sz="3600" b="1" dirty="0" smtClean="0">
                <a:solidFill>
                  <a:srgbClr val="8A000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案</a:t>
            </a:r>
            <a:endParaRPr kumimoji="0" lang="zh-CN" altLang="en-US" sz="3600" b="1" dirty="0">
              <a:solidFill>
                <a:srgbClr val="8A0000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251520" y="260648"/>
            <a:ext cx="31684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3600" b="1" dirty="0" smtClean="0">
                <a:solidFill>
                  <a:srgbClr val="8A000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總售說</a:t>
            </a:r>
            <a:r>
              <a:rPr kumimoji="0" lang="zh-TW" altLang="en-US" sz="3600" b="1" dirty="0" smtClean="0">
                <a:solidFill>
                  <a:srgbClr val="8A000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明</a:t>
            </a:r>
            <a:endParaRPr kumimoji="0" lang="zh-CN" altLang="en-US" sz="3600" b="1" dirty="0">
              <a:solidFill>
                <a:srgbClr val="8A0000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graphicFrame>
        <p:nvGraphicFramePr>
          <p:cNvPr id="7" name="Group 162"/>
          <p:cNvGraphicFramePr>
            <a:graphicFrameLocks noGrp="1"/>
          </p:cNvGraphicFramePr>
          <p:nvPr/>
        </p:nvGraphicFramePr>
        <p:xfrm>
          <a:off x="539552" y="1340768"/>
          <a:ext cx="7580312" cy="3446146"/>
        </p:xfrm>
        <a:graphic>
          <a:graphicData uri="http://schemas.openxmlformats.org/drawingml/2006/table">
            <a:tbl>
              <a:tblPr/>
              <a:tblGrid>
                <a:gridCol w="1847623"/>
                <a:gridCol w="1872343"/>
                <a:gridCol w="2177142"/>
                <a:gridCol w="1683204"/>
              </a:tblGrid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產品類型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建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築面積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平方米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銷售單價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元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平方米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銷售總額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萬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元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住宅 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44065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110000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484715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辦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公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行政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公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館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)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57935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90000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521415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商場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12800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100000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128000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小計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148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00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134130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地下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室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(41971 ㎡)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車位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518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個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60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萬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元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/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個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31080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總計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156771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　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1165210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83FcxYjo0Kv.mp7htCFH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wNOcSX2YEO4Huzgz1UcR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qJ5q_e2kSY6lAqsoASv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vA7J92hk.IEefjRgjTr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BDByIReEe6Ihwk5rv8a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kzAtMF8USt5CpoyMk.V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cRSvtvlU2QJJuL3Mepx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jWQzB8EkyBLFsULVIQp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byze2hQEq5xq1v1qSbb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25qnPjskuagL74SmxaD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WC1Bh6wUuWP1ZLFFgfi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46BZgquky9tMivS9pvb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aSDtV7KkCokpFmPAz2N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Esf8UFoEKz05jTiXgLn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KW.HSpe0Ok5rk_xhGxg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nntXgbUk6zTHBvcRlZs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P_QJQ7IESo1_W_X2JLR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FEs0QXNEWqX1Ob.VHLg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TjjEtL2EauSa0sbCVAw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k1wBcOA0WRPMdssnqA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O2VDaOH0q.Fv_wHoqViw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6162</TotalTime>
  <Words>316</Words>
  <Application>Microsoft Office PowerPoint</Application>
  <PresentationFormat>如螢幕大小 (4:3)</PresentationFormat>
  <Paragraphs>80</Paragraphs>
  <Slides>7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9" baseType="lpstr">
      <vt:lpstr>Office 佈景主題</vt:lpstr>
      <vt:lpstr>Microsoft Graph 图表</vt:lpstr>
      <vt:lpstr>投影片 0</vt:lpstr>
      <vt:lpstr>投影片 1</vt:lpstr>
      <vt:lpstr>投影片 2</vt:lpstr>
      <vt:lpstr>上海市場容量較大，近5年來市中心内環線以内住宅土地每年只有1-2幅,市場機會非常難得</vt:lpstr>
      <vt:lpstr>投影片 4</vt:lpstr>
      <vt:lpstr>投影片 5</vt:lpstr>
      <vt:lpstr>投影片 6</vt:lpstr>
    </vt:vector>
  </TitlesOfParts>
  <Company>SYNNEX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Sheila</cp:lastModifiedBy>
  <cp:revision>902</cp:revision>
  <dcterms:created xsi:type="dcterms:W3CDTF">2008-05-09T01:46:13Z</dcterms:created>
  <dcterms:modified xsi:type="dcterms:W3CDTF">2011-09-15T07:50:02Z</dcterms:modified>
</cp:coreProperties>
</file>